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4"/>
  </p:notesMasterIdLst>
  <p:handoutMasterIdLst>
    <p:handoutMasterId r:id="rId135"/>
  </p:handoutMasterIdLst>
  <p:sldIdLst>
    <p:sldId id="361" r:id="rId5"/>
    <p:sldId id="305" r:id="rId6"/>
    <p:sldId id="357" r:id="rId7"/>
    <p:sldId id="403" r:id="rId8"/>
    <p:sldId id="417" r:id="rId9"/>
    <p:sldId id="456" r:id="rId10"/>
    <p:sldId id="458" r:id="rId11"/>
    <p:sldId id="459" r:id="rId12"/>
    <p:sldId id="460" r:id="rId13"/>
    <p:sldId id="462" r:id="rId14"/>
    <p:sldId id="465" r:id="rId15"/>
    <p:sldId id="469" r:id="rId16"/>
    <p:sldId id="476" r:id="rId17"/>
    <p:sldId id="479" r:id="rId18"/>
    <p:sldId id="486" r:id="rId19"/>
    <p:sldId id="528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517" r:id="rId28"/>
    <p:sldId id="515" r:id="rId29"/>
    <p:sldId id="516" r:id="rId30"/>
    <p:sldId id="503" r:id="rId31"/>
    <p:sldId id="505" r:id="rId32"/>
    <p:sldId id="506" r:id="rId33"/>
    <p:sldId id="534" r:id="rId34"/>
    <p:sldId id="508" r:id="rId35"/>
    <p:sldId id="509" r:id="rId36"/>
    <p:sldId id="512" r:id="rId37"/>
    <p:sldId id="513" r:id="rId38"/>
    <p:sldId id="541" r:id="rId39"/>
    <p:sldId id="540" r:id="rId40"/>
    <p:sldId id="539" r:id="rId41"/>
    <p:sldId id="538" r:id="rId42"/>
    <p:sldId id="537" r:id="rId43"/>
    <p:sldId id="536" r:id="rId44"/>
    <p:sldId id="535" r:id="rId45"/>
    <p:sldId id="533" r:id="rId46"/>
    <p:sldId id="531" r:id="rId47"/>
    <p:sldId id="530" r:id="rId48"/>
    <p:sldId id="529" r:id="rId49"/>
    <p:sldId id="527" r:id="rId50"/>
    <p:sldId id="532" r:id="rId51"/>
    <p:sldId id="525" r:id="rId52"/>
    <p:sldId id="526" r:id="rId53"/>
    <p:sldId id="524" r:id="rId54"/>
    <p:sldId id="523" r:id="rId55"/>
    <p:sldId id="522" r:id="rId56"/>
    <p:sldId id="521" r:id="rId57"/>
    <p:sldId id="520" r:id="rId58"/>
    <p:sldId id="519" r:id="rId59"/>
    <p:sldId id="518" r:id="rId60"/>
    <p:sldId id="510" r:id="rId61"/>
    <p:sldId id="457" r:id="rId62"/>
    <p:sldId id="450" r:id="rId63"/>
    <p:sldId id="451" r:id="rId64"/>
    <p:sldId id="452" r:id="rId65"/>
    <p:sldId id="363" r:id="rId66"/>
    <p:sldId id="418" r:id="rId67"/>
    <p:sldId id="420" r:id="rId68"/>
    <p:sldId id="419" r:id="rId69"/>
    <p:sldId id="421" r:id="rId70"/>
    <p:sldId id="423" r:id="rId71"/>
    <p:sldId id="424" r:id="rId72"/>
    <p:sldId id="428" r:id="rId73"/>
    <p:sldId id="429" r:id="rId74"/>
    <p:sldId id="430" r:id="rId75"/>
    <p:sldId id="432" r:id="rId76"/>
    <p:sldId id="433" r:id="rId77"/>
    <p:sldId id="435" r:id="rId78"/>
    <p:sldId id="436" r:id="rId79"/>
    <p:sldId id="437" r:id="rId80"/>
    <p:sldId id="438" r:id="rId81"/>
    <p:sldId id="439" r:id="rId82"/>
    <p:sldId id="440" r:id="rId83"/>
    <p:sldId id="442" r:id="rId84"/>
    <p:sldId id="441" r:id="rId85"/>
    <p:sldId id="443" r:id="rId86"/>
    <p:sldId id="453" r:id="rId87"/>
    <p:sldId id="444" r:id="rId88"/>
    <p:sldId id="445" r:id="rId89"/>
    <p:sldId id="446" r:id="rId90"/>
    <p:sldId id="447" r:id="rId91"/>
    <p:sldId id="448" r:id="rId92"/>
    <p:sldId id="449" r:id="rId93"/>
    <p:sldId id="422" r:id="rId94"/>
    <p:sldId id="405" r:id="rId95"/>
    <p:sldId id="407" r:id="rId96"/>
    <p:sldId id="406" r:id="rId97"/>
    <p:sldId id="380" r:id="rId98"/>
    <p:sldId id="408" r:id="rId99"/>
    <p:sldId id="409" r:id="rId100"/>
    <p:sldId id="410" r:id="rId101"/>
    <p:sldId id="375" r:id="rId102"/>
    <p:sldId id="376" r:id="rId103"/>
    <p:sldId id="413" r:id="rId104"/>
    <p:sldId id="381" r:id="rId105"/>
    <p:sldId id="396" r:id="rId106"/>
    <p:sldId id="397" r:id="rId107"/>
    <p:sldId id="411" r:id="rId108"/>
    <p:sldId id="455" r:id="rId109"/>
    <p:sldId id="454" r:id="rId110"/>
    <p:sldId id="401" r:id="rId111"/>
    <p:sldId id="386" r:id="rId112"/>
    <p:sldId id="412" r:id="rId113"/>
    <p:sldId id="402" r:id="rId114"/>
    <p:sldId id="414" r:id="rId115"/>
    <p:sldId id="366" r:id="rId116"/>
    <p:sldId id="364" r:id="rId117"/>
    <p:sldId id="369" r:id="rId118"/>
    <p:sldId id="371" r:id="rId119"/>
    <p:sldId id="372" r:id="rId120"/>
    <p:sldId id="373" r:id="rId121"/>
    <p:sldId id="374" r:id="rId122"/>
    <p:sldId id="370" r:id="rId123"/>
    <p:sldId id="378" r:id="rId124"/>
    <p:sldId id="379" r:id="rId125"/>
    <p:sldId id="473" r:id="rId126"/>
    <p:sldId id="384" r:id="rId127"/>
    <p:sldId id="385" r:id="rId128"/>
    <p:sldId id="387" r:id="rId129"/>
    <p:sldId id="388" r:id="rId130"/>
    <p:sldId id="390" r:id="rId131"/>
    <p:sldId id="344" r:id="rId132"/>
    <p:sldId id="346" r:id="rId133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Walraven" initials="SW" lastIdx="2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C3654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4" autoAdjust="0"/>
    <p:restoredTop sz="84669" autoAdjust="0"/>
  </p:normalViewPr>
  <p:slideViewPr>
    <p:cSldViewPr snapToGrid="0" snapToObjects="1" showGuides="1">
      <p:cViewPr>
        <p:scale>
          <a:sx n="138" d="100"/>
          <a:sy n="138" d="100"/>
        </p:scale>
        <p:origin x="808" y="224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2094" y="-44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notesMaster" Target="notesMasters/notesMaster1.xml"/><Relationship Id="rId135" Type="http://schemas.openxmlformats.org/officeDocument/2006/relationships/handoutMaster" Target="handoutMasters/handoutMaster1.xml"/><Relationship Id="rId136" Type="http://schemas.openxmlformats.org/officeDocument/2006/relationships/commentAuthors" Target="commentAuthors.xml"/><Relationship Id="rId137" Type="http://schemas.openxmlformats.org/officeDocument/2006/relationships/presProps" Target="presProps.xml"/><Relationship Id="rId138" Type="http://schemas.openxmlformats.org/officeDocument/2006/relationships/viewProps" Target="viewProps.xml"/><Relationship Id="rId13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1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  <a:endParaRPr lang="en-US" sz="900" b="0" i="0" cap="all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759604"/>
            <a:ext cx="893299" cy="1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3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DLC = 16pin</a:t>
            </a:r>
            <a:r>
              <a:rPr lang="en-GB" baseline="0" dirty="0" smtClean="0"/>
              <a:t> connector with two types with different voltages</a:t>
            </a:r>
          </a:p>
          <a:p>
            <a:r>
              <a:rPr lang="en-GB" baseline="0" dirty="0" smtClean="0"/>
              <a:t>DTC’s comparable to Java Exceptions. </a:t>
            </a:r>
          </a:p>
          <a:p>
            <a:pPr marL="154305" marR="0" lvl="1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Char char="o"/>
              <a:tabLst/>
              <a:defRPr/>
            </a:pP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Split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message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up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into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different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frames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.</a:t>
            </a:r>
            <a:endParaRPr lang="en-GB" dirty="0" smtClean="0"/>
          </a:p>
          <a:p>
            <a:r>
              <a:rPr lang="en-GB" dirty="0" smtClean="0"/>
              <a:t>Hardware tools different types: standard OBD-II diagnostics tool, one with </a:t>
            </a:r>
            <a:r>
              <a:rPr lang="en-GB" dirty="0" err="1" smtClean="0"/>
              <a:t>bluetooth</a:t>
            </a:r>
            <a:r>
              <a:rPr lang="en-GB" dirty="0" smtClean="0"/>
              <a:t>/</a:t>
            </a:r>
            <a:r>
              <a:rPr lang="en-GB" dirty="0" err="1" smtClean="0"/>
              <a:t>wifi</a:t>
            </a:r>
            <a:r>
              <a:rPr lang="en-GB" dirty="0" smtClean="0"/>
              <a:t> </a:t>
            </a:r>
            <a:r>
              <a:rPr lang="en-GB" dirty="0" err="1" smtClean="0"/>
              <a:t>compatability</a:t>
            </a:r>
            <a:r>
              <a:rPr lang="en-GB" dirty="0" smtClean="0"/>
              <a:t>, one with USB connector.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Give example of how OBD-II</a:t>
            </a:r>
            <a:r>
              <a:rPr lang="en-GB" baseline="0" dirty="0" smtClean="0"/>
              <a:t>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14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 Types: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Targeting driver/passenger safety.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Alteration by legitimate users.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Surveillance.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Theft.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61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OBD-II Role-based</a:t>
            </a:r>
            <a:r>
              <a:rPr lang="en-GB" baseline="0" dirty="0" smtClean="0"/>
              <a:t> access control.</a:t>
            </a:r>
          </a:p>
          <a:p>
            <a:r>
              <a:rPr lang="en-GB" baseline="0" dirty="0" smtClean="0"/>
              <a:t>Each public/private key-pair associated with a specific role.</a:t>
            </a:r>
          </a:p>
          <a:p>
            <a:r>
              <a:rPr lang="en-GB" baseline="0" dirty="0" smtClean="0"/>
              <a:t>Each role will have permission to send a subset of messages (permission table)</a:t>
            </a:r>
          </a:p>
          <a:p>
            <a:r>
              <a:rPr lang="en-GB" baseline="0" dirty="0" smtClean="0"/>
              <a:t>Private keys stored on a </a:t>
            </a:r>
            <a:r>
              <a:rPr lang="en-GB" baseline="0" dirty="0" err="1" smtClean="0"/>
              <a:t>obd</a:t>
            </a:r>
            <a:r>
              <a:rPr lang="en-GB" baseline="0" dirty="0" smtClean="0"/>
              <a:t>-II server</a:t>
            </a:r>
          </a:p>
          <a:p>
            <a:r>
              <a:rPr lang="en-GB" baseline="0" dirty="0" smtClean="0"/>
              <a:t>Public keys stored on central gateway.</a:t>
            </a:r>
          </a:p>
          <a:p>
            <a:r>
              <a:rPr lang="en-GB" baseline="0" dirty="0" smtClean="0"/>
              <a:t>User first authenticates to the OBD-II server (e.g. login and password).</a:t>
            </a:r>
          </a:p>
          <a:p>
            <a:r>
              <a:rPr lang="en-GB" baseline="0" dirty="0" smtClean="0"/>
              <a:t>User will facilitate authentication to gateway by proving (s)he has access to OBD-II server (i.e. private key).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45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Char char="o"/>
              <a:tabLst/>
              <a:defRPr/>
            </a:pPr>
            <a:r>
              <a:rPr lang="en-GB" dirty="0" smtClean="0"/>
              <a:t>ECC because of it’s speed (optional:</a:t>
            </a:r>
            <a:r>
              <a:rPr lang="en-GB" baseline="0" dirty="0" smtClean="0"/>
              <a:t> </a:t>
            </a:r>
            <a:r>
              <a:rPr lang="en-GB" dirty="0" smtClean="0"/>
              <a:t>make comparison like 26 minutes (RSA DS) versus 6 seconds (ECDSA).</a:t>
            </a:r>
            <a:r>
              <a:rPr lang="en-GB" baseline="0" dirty="0" smtClean="0"/>
              <a:t> Atmega328 microcontroller 16Mhz</a:t>
            </a:r>
            <a:endParaRPr lang="en-GB" dirty="0" smtClean="0"/>
          </a:p>
          <a:p>
            <a:r>
              <a:rPr lang="en-GB" dirty="0" smtClean="0"/>
              <a:t>Discuss procedure</a:t>
            </a:r>
          </a:p>
          <a:p>
            <a:r>
              <a:rPr lang="en-GB" dirty="0" err="1" smtClean="0"/>
              <a:t>Init</a:t>
            </a:r>
            <a:r>
              <a:rPr lang="en-GB" dirty="0" smtClean="0"/>
              <a:t> message also contains</a:t>
            </a:r>
            <a:r>
              <a:rPr lang="en-GB" baseline="0" dirty="0" smtClean="0"/>
              <a:t> role</a:t>
            </a:r>
            <a:endParaRPr lang="en-GB" dirty="0" smtClean="0"/>
          </a:p>
          <a:p>
            <a:r>
              <a:rPr lang="en-GB" dirty="0" smtClean="0"/>
              <a:t>Result: Central server authenticated to gateway. (i.e. use has access to central server).</a:t>
            </a:r>
          </a:p>
          <a:p>
            <a:r>
              <a:rPr lang="en-GB" dirty="0" smtClean="0"/>
              <a:t>Result: Both tester</a:t>
            </a:r>
            <a:r>
              <a:rPr lang="en-GB" baseline="0" dirty="0" smtClean="0"/>
              <a:t> and gateway calculated shared secret.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17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Discuss procedure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6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different roles: Admin, OEM, Repairman, Policeman, Owner</a:t>
            </a:r>
          </a:p>
          <a:p>
            <a:r>
              <a:rPr lang="en-GB" dirty="0" smtClean="0"/>
              <a:t>Examples (2010 Ford Escape):</a:t>
            </a:r>
          </a:p>
          <a:p>
            <a:r>
              <a:rPr lang="en-GB" dirty="0" smtClean="0"/>
              <a:t>0201: speedometer</a:t>
            </a:r>
          </a:p>
          <a:p>
            <a:r>
              <a:rPr lang="en-GB" dirty="0" smtClean="0"/>
              <a:t>0402: odometer</a:t>
            </a:r>
          </a:p>
          <a:p>
            <a:r>
              <a:rPr lang="en-GB" dirty="0" smtClean="0"/>
              <a:t>0000: </a:t>
            </a:r>
            <a:r>
              <a:rPr lang="en-GB" dirty="0" err="1" smtClean="0"/>
              <a:t>DoS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89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OBD-II Server: Implemented on the</a:t>
            </a:r>
            <a:r>
              <a:rPr lang="en-GB" baseline="0" dirty="0" smtClean="0"/>
              <a:t> tester (key API).</a:t>
            </a:r>
          </a:p>
          <a:p>
            <a:r>
              <a:rPr lang="en-GB" baseline="0" dirty="0" smtClean="0"/>
              <a:t>Intra vehicle network: RS232 connection with PC.</a:t>
            </a:r>
          </a:p>
          <a:p>
            <a:r>
              <a:rPr lang="en-GB" dirty="0" smtClean="0"/>
              <a:t>ECC because of it’s speed (make comparison like 26 minutes (RSA DS) versus 6 seconds (ECDSA).</a:t>
            </a:r>
            <a:r>
              <a:rPr lang="en-GB" baseline="0" dirty="0" smtClean="0"/>
              <a:t> Atmega328 microcontroller 16Mhz</a:t>
            </a:r>
          </a:p>
          <a:p>
            <a:r>
              <a:rPr lang="en-GB" baseline="0" dirty="0" smtClean="0"/>
              <a:t>SHA-2 because they are more efficient than SHA-3 + more software libraries available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0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1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1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Pretty</a:t>
            </a:r>
            <a:r>
              <a:rPr lang="en-GB" baseline="0" dirty="0" smtClean="0"/>
              <a:t> much follows thesis structure.</a:t>
            </a:r>
          </a:p>
          <a:p>
            <a:r>
              <a:rPr lang="en-GB" baseline="0" dirty="0" smtClean="0"/>
              <a:t>No verbal summation (not a fan)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1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4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32 KB</a:t>
            </a:r>
            <a:r>
              <a:rPr lang="en-GB" baseline="0" dirty="0" smtClean="0"/>
              <a:t> is pessimistic estimate (ISO-TP, CAN, </a:t>
            </a:r>
            <a:r>
              <a:rPr lang="en-GB" baseline="0" dirty="0" err="1" smtClean="0"/>
              <a:t>etc</a:t>
            </a:r>
            <a:r>
              <a:rPr lang="en-GB" baseline="0" dirty="0" smtClean="0"/>
              <a:t> already implemented on gateway), CAN is about 4,5 KB.</a:t>
            </a:r>
          </a:p>
          <a:p>
            <a:r>
              <a:rPr lang="en-GB" baseline="0" dirty="0" smtClean="0"/>
              <a:t>Typical Program memory also within acceptable bounds.</a:t>
            </a:r>
          </a:p>
          <a:p>
            <a:pPr marL="154305" marR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Char char="o"/>
              <a:tabLst/>
              <a:defRPr/>
            </a:pPr>
            <a:r>
              <a:rPr lang="en-GB" baseline="0" dirty="0" smtClean="0"/>
              <a:t>Typical RAM up to several megabytes (so 3KB is ok) (Atmel, Infineon, ST).</a:t>
            </a:r>
            <a:endParaRPr lang="en-GB" baseline="0" dirty="0" smtClean="0"/>
          </a:p>
          <a:p>
            <a:r>
              <a:rPr lang="en-GB" sz="990" dirty="0" smtClean="0">
                <a:effectLst/>
              </a:rPr>
              <a:t>Typical ECUs, has built-in hardware modules for ECC and SHA2, this means that the utilisation in real scenarios more or less will not exceed 1%.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2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 procedures are the cryptographic ones, since each message takes only roughly</a:t>
            </a:r>
            <a:r>
              <a:rPr lang="en-GB" baseline="0" dirty="0" smtClean="0"/>
              <a:t> 1.04 </a:t>
            </a:r>
            <a:r>
              <a:rPr lang="en-GB" baseline="0" dirty="0" err="1" smtClean="0"/>
              <a:t>ms</a:t>
            </a:r>
            <a:r>
              <a:rPr lang="en-GB" baseline="0" dirty="0" smtClean="0"/>
              <a:t> (online CAN speed calculator).</a:t>
            </a:r>
          </a:p>
          <a:p>
            <a:r>
              <a:rPr lang="en-GB" baseline="0" dirty="0" smtClean="0"/>
              <a:t>ECC operations very slow. Although modern gateways would have better performance + </a:t>
            </a:r>
            <a:r>
              <a:rPr lang="en-GB" sz="990" dirty="0" smtClean="0">
                <a:effectLst/>
              </a:rPr>
              <a:t>these</a:t>
            </a:r>
            <a:r>
              <a:rPr lang="en-GB" sz="990" baseline="0" dirty="0" smtClean="0">
                <a:effectLst/>
              </a:rPr>
              <a:t> operations can be implemented in hardware.</a:t>
            </a:r>
            <a:endParaRPr lang="en-GB" baseline="0" dirty="0" smtClean="0"/>
          </a:p>
          <a:p>
            <a:r>
              <a:rPr lang="en-GB" baseline="0" dirty="0" smtClean="0"/>
              <a:t>It is necessary to decouple OBD-II authentication and normal Gateway operation (i.e. signal mapping) to prevent system from shutting down (Dual processing, etc..)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1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baseline="0" dirty="0" smtClean="0"/>
              <a:t>Authentication</a:t>
            </a:r>
            <a:r>
              <a:rPr lang="en-GB" baseline="0" dirty="0" smtClean="0"/>
              <a:t>: The user is authenticated in 2 steps: first to the OBD-Server (secure channel) + To the Gateway via the authentication procedure (ECDSA).</a:t>
            </a:r>
          </a:p>
          <a:p>
            <a:r>
              <a:rPr lang="en-GB" baseline="0" dirty="0" smtClean="0"/>
              <a:t>Once user disconnects: New authentication required. (Attacker would have to guess ECC private key or ECDSA signature).</a:t>
            </a:r>
          </a:p>
          <a:p>
            <a:r>
              <a:rPr lang="en-GB" baseline="0" dirty="0" smtClean="0"/>
              <a:t>Authorisation: OBD-II Server assigns roles to appropriate users + Permissions table enforces security policy.</a:t>
            </a:r>
          </a:p>
          <a:p>
            <a:r>
              <a:rPr lang="en-GB" baseline="0" dirty="0" smtClean="0"/>
              <a:t>Replay attacks: MAC prevents replay attacks (Generated public key is random -&gt; secret also random) + Session timeouts.</a:t>
            </a:r>
          </a:p>
          <a:p>
            <a:r>
              <a:rPr lang="en-GB" baseline="0" dirty="0" smtClean="0"/>
              <a:t>Integrity: attacker would have to guess MAC/secret (this also holds for an attacker injecting their own messages).</a:t>
            </a:r>
          </a:p>
          <a:p>
            <a:r>
              <a:rPr lang="en-GB" baseline="0" dirty="0" smtClean="0"/>
              <a:t>Confidentiality: Private keys safely stored on OBD-II server. Session keys deleted when session ends.</a:t>
            </a:r>
          </a:p>
          <a:p>
            <a:r>
              <a:rPr lang="en-GB" baseline="0" dirty="0" smtClean="0"/>
              <a:t>Side channel attack: no secret data stored on gateway + session keys deleted.</a:t>
            </a:r>
          </a:p>
          <a:p>
            <a:pPr marL="154305" marR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Char char="o"/>
              <a:tabLst/>
              <a:defRPr/>
            </a:pPr>
            <a:r>
              <a:rPr lang="en-GB" baseline="0" dirty="0" smtClean="0"/>
              <a:t>Overall security is reduced to security of the cryptographic primitives: ECC and HMAC (guess private key, guess shared secret, guess signature, guess MAC).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41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Future work</a:t>
            </a:r>
            <a:r>
              <a:rPr lang="en-GB" baseline="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OBD-II Roles,</a:t>
            </a:r>
            <a:r>
              <a:rPr lang="en-GB" baseline="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Permission Table,</a:t>
            </a:r>
            <a:r>
              <a:rPr lang="en-GB" baseline="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Server,</a:t>
            </a:r>
            <a:r>
              <a:rPr lang="en-GB" baseline="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Tester and OBD-II Applications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3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Thanks to: My assistants, Bruno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Crispo</a:t>
            </a:r>
            <a:r>
              <a:rPr lang="en-GB" baseline="0" dirty="0" smtClean="0"/>
              <a:t>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67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9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Discuss</a:t>
            </a:r>
            <a:r>
              <a:rPr lang="en-GB" baseline="0" dirty="0" smtClean="0"/>
              <a:t> implementation(ISO-TP!!!)</a:t>
            </a:r>
          </a:p>
          <a:p>
            <a:r>
              <a:rPr lang="en-GB" baseline="0" dirty="0" smtClean="0"/>
              <a:t>Again MAC size to guarantee security level.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46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dirty="0" smtClean="0"/>
              <a:t>Discuss</a:t>
            </a:r>
            <a:r>
              <a:rPr lang="en-GB" baseline="0" dirty="0" smtClean="0"/>
              <a:t> implementation (everything is transmitted using ISO-TP!!!)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Security level of 128 bits.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Private/public key size to guarantee security level.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Signature size to guarantee security level.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Shared secret size to guarantee security level.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81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1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Automobile</a:t>
            </a:r>
            <a:r>
              <a:rPr lang="en-GB" baseline="0" dirty="0" smtClean="0"/>
              <a:t> hacking major concerns of software security.</a:t>
            </a:r>
          </a:p>
          <a:p>
            <a:r>
              <a:rPr lang="en-GB" dirty="0" smtClean="0"/>
              <a:t>100Milion lines of code, spread out over 70 ECU’s</a:t>
            </a:r>
          </a:p>
          <a:p>
            <a:r>
              <a:rPr lang="en-GB" dirty="0" smtClean="0"/>
              <a:t>ECU’s connected via networking</a:t>
            </a:r>
            <a:r>
              <a:rPr lang="en-GB" baseline="0" dirty="0" smtClean="0"/>
              <a:t> protocols (i.e. CAN).</a:t>
            </a:r>
          </a:p>
          <a:p>
            <a:r>
              <a:rPr lang="en-GB" baseline="0" dirty="0" smtClean="0"/>
              <a:t>Increased </a:t>
            </a:r>
            <a:r>
              <a:rPr lang="en-GB" baseline="0" dirty="0" err="1" smtClean="0"/>
              <a:t>connectability</a:t>
            </a:r>
            <a:r>
              <a:rPr lang="en-GB" baseline="0" dirty="0" smtClean="0"/>
              <a:t> = More attack surfaces</a:t>
            </a:r>
            <a:endParaRPr lang="en-GB" dirty="0" smtClean="0"/>
          </a:p>
          <a:p>
            <a:r>
              <a:rPr lang="en-GB" dirty="0" smtClean="0"/>
              <a:t>Some example attack surfaces:</a:t>
            </a:r>
          </a:p>
          <a:p>
            <a:r>
              <a:rPr lang="en-GB" dirty="0" smtClean="0"/>
              <a:t>- Bluetooth (Bluetooth large</a:t>
            </a:r>
            <a:r>
              <a:rPr lang="en-GB" baseline="0" dirty="0" smtClean="0"/>
              <a:t> protocol stack, lots of vulnerabilities).</a:t>
            </a:r>
          </a:p>
          <a:p>
            <a:r>
              <a:rPr lang="en-GB" baseline="0" dirty="0" smtClean="0"/>
              <a:t>- Tire Pressure Monitoring System: transmit false packets.</a:t>
            </a:r>
          </a:p>
          <a:p>
            <a:r>
              <a:rPr lang="en-GB" baseline="0" dirty="0" smtClean="0"/>
              <a:t>- OBD-II is one of these attack surfaces.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95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02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Physical</a:t>
            </a:r>
            <a:r>
              <a:rPr lang="en-GB" baseline="0" dirty="0" smtClean="0"/>
              <a:t> attacks: users are prevented from gaining unauthorised access via the OBD-II port because authentication is required first (AUTHENTICATION).</a:t>
            </a:r>
          </a:p>
          <a:p>
            <a:r>
              <a:rPr lang="en-GB" baseline="0" dirty="0" smtClean="0"/>
              <a:t>If access is granted, the permission table enforces a policy that is designed to limit access according to the user’s role (AUTHORISATION).</a:t>
            </a:r>
          </a:p>
          <a:p>
            <a:r>
              <a:rPr lang="en-GB" baseline="0" dirty="0" smtClean="0"/>
              <a:t>The OBD-II Server ensures that only authorised users are granted the ability to authenticate with the appropriate role. </a:t>
            </a:r>
          </a:p>
          <a:p>
            <a:r>
              <a:rPr lang="en-GB" baseline="0" dirty="0" smtClean="0"/>
              <a:t>Remote Session Hijacking: Tampering, replaying, </a:t>
            </a:r>
            <a:r>
              <a:rPr lang="en-GB" baseline="0" dirty="0" err="1" smtClean="0"/>
              <a:t>etc</a:t>
            </a:r>
            <a:r>
              <a:rPr lang="en-GB" baseline="0" dirty="0" smtClean="0"/>
              <a:t> is prevented by the use of the session key that changes frequently (HMAC_SAH256) (REPLAY ATTCK + INTEGRITY).</a:t>
            </a:r>
          </a:p>
          <a:p>
            <a:r>
              <a:rPr lang="en-GB" baseline="0" dirty="0" smtClean="0"/>
              <a:t>OBD-Server is in charge of safely storing the private keys (CONFIDENTIALITY) + Providing a safe private key </a:t>
            </a:r>
            <a:r>
              <a:rPr lang="en-GB" baseline="0" dirty="0" err="1" smtClean="0"/>
              <a:t>api</a:t>
            </a:r>
            <a:r>
              <a:rPr lang="en-GB" baseline="0" dirty="0" smtClean="0"/>
              <a:t> (signature generation + Shared secret establishment) + Secure user authentication (login + password).</a:t>
            </a:r>
          </a:p>
          <a:p>
            <a:r>
              <a:rPr lang="en-GB" baseline="0" dirty="0" smtClean="0"/>
              <a:t>Overall security is reduced to security of the cryptographic primitives: ECC and HMAC (guess private key, guess shared secret, guess signature, guess MAC).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58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Attacker types + Example attacks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6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Clicking shows multiple pictures.</a:t>
            </a:r>
          </a:p>
          <a:p>
            <a:r>
              <a:rPr lang="en-GB" dirty="0" smtClean="0"/>
              <a:t>Diagnostics session: explain seed key + weakness.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70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Mandatory</a:t>
            </a:r>
            <a:r>
              <a:rPr lang="en-GB" baseline="0" dirty="0" smtClean="0"/>
              <a:t> in all vehicles since 2008.</a:t>
            </a:r>
          </a:p>
          <a:p>
            <a:r>
              <a:rPr lang="en-GB" baseline="0" dirty="0" smtClean="0"/>
              <a:t>Essentially every CAN message 7 bytes of data + 1 byte of PCI.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Message longer than 7 bytes.</a:t>
            </a:r>
          </a:p>
          <a:p>
            <a:r>
              <a:rPr lang="en-GB" dirty="0" smtClean="0"/>
              <a:t>Consecutive frames until</a:t>
            </a:r>
            <a:r>
              <a:rPr lang="en-GB" baseline="0" dirty="0" smtClean="0"/>
              <a:t> entire payload was delivered.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41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Both are female connectors</a:t>
            </a:r>
            <a:r>
              <a:rPr lang="en-GB" baseline="0" dirty="0" smtClean="0"/>
              <a:t> (found in vehicles)</a:t>
            </a:r>
          </a:p>
          <a:p>
            <a:pPr marL="154305" marR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Char char="o"/>
              <a:tabLst/>
              <a:defRPr/>
            </a:pPr>
            <a:r>
              <a:rPr lang="en-GB" sz="990" kern="1200" dirty="0" smtClean="0">
                <a:solidFill>
                  <a:schemeClr val="tx1"/>
                </a:solidFill>
                <a:effectLst/>
                <a:latin typeface="Gill Sans MT" charset="0"/>
                <a:ea typeface="Gill Sans MT" charset="0"/>
                <a:cs typeface="Gill Sans MT" charset="0"/>
              </a:rPr>
              <a:t>law it is required to be installed within 0.61 m of the steering wheel </a:t>
            </a:r>
            <a:endParaRPr lang="en-GB" dirty="0" smtClean="0"/>
          </a:p>
          <a:p>
            <a:r>
              <a:rPr lang="en-GB" dirty="0" smtClean="0"/>
              <a:t>Type A uses 12V signal levels.</a:t>
            </a:r>
          </a:p>
          <a:p>
            <a:r>
              <a:rPr lang="en-GB" dirty="0" smtClean="0"/>
              <a:t>Type B uses 24V signal levels.</a:t>
            </a:r>
          </a:p>
          <a:p>
            <a:r>
              <a:rPr lang="en-GB" sz="990" kern="1200" dirty="0" smtClean="0">
                <a:solidFill>
                  <a:schemeClr val="tx1"/>
                </a:solidFill>
                <a:effectLst/>
                <a:latin typeface="Gill Sans MT" charset="0"/>
                <a:ea typeface="Gill Sans MT" charset="0"/>
                <a:cs typeface="Gill Sans MT" charset="0"/>
              </a:rPr>
              <a:t>Design prevents insertion of type A male plug into a type B female socket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943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how</a:t>
            </a:r>
            <a:r>
              <a:rPr lang="en-GB" baseline="0" dirty="0" smtClean="0"/>
              <a:t> message arbitration 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44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goal of each frame type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94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1996: The OBD-II specification is made mandatory for all cars manufactured in the United States to be sold in the United States.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 Transceiver: implements physical layer.</a:t>
            </a:r>
          </a:p>
          <a:p>
            <a:r>
              <a:rPr lang="en-GB" dirty="0" smtClean="0"/>
              <a:t>CAN Controller: Transfer layer.</a:t>
            </a:r>
          </a:p>
          <a:p>
            <a:r>
              <a:rPr lang="en-GB" dirty="0" smtClean="0"/>
              <a:t>MCU:</a:t>
            </a:r>
            <a:r>
              <a:rPr lang="en-GB" baseline="0" dirty="0" smtClean="0"/>
              <a:t> Object Layer + Application Layer.</a:t>
            </a:r>
          </a:p>
          <a:p>
            <a:r>
              <a:rPr lang="en-GB" baseline="0" dirty="0" smtClean="0"/>
              <a:t>CAN node = ECU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2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general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responsabilities</a:t>
            </a:r>
            <a:r>
              <a:rPr lang="en-GB" baseline="0" dirty="0" smtClean="0"/>
              <a:t> of each layer.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388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Increasing </a:t>
            </a:r>
            <a:r>
              <a:rPr lang="en-GB" dirty="0" err="1" smtClean="0"/>
              <a:t>connectability</a:t>
            </a:r>
            <a:r>
              <a:rPr lang="en-GB" dirty="0" smtClean="0"/>
              <a:t> = Emergence of new attack surfaces.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96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Normal situation: User connects to internal network</a:t>
            </a:r>
            <a:r>
              <a:rPr lang="en-GB" baseline="0" dirty="0" smtClean="0"/>
              <a:t> via OBD-II DLC to retrieve diagnostics info.</a:t>
            </a:r>
          </a:p>
          <a:p>
            <a:r>
              <a:rPr lang="en-GB" baseline="0" dirty="0" smtClean="0"/>
              <a:t>Dangerous situation: User replaced by attacker, gaining easy access to internal network, injecting arbitrary messages.</a:t>
            </a:r>
          </a:p>
          <a:p>
            <a:r>
              <a:rPr lang="en-GB" baseline="0" dirty="0" smtClean="0"/>
              <a:t>These messages could trick systems into performing certain actions erroneously.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04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1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Typical intra</a:t>
            </a:r>
            <a:r>
              <a:rPr lang="en-GB" baseline="0" dirty="0" smtClean="0"/>
              <a:t> vehicle network consists of multiple sub-networks with different </a:t>
            </a:r>
            <a:r>
              <a:rPr lang="en-GB" baseline="0" dirty="0" err="1" smtClean="0"/>
              <a:t>responsebilities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Each sub-network uses a distinct networking protocol that best suit its needs.</a:t>
            </a:r>
          </a:p>
          <a:p>
            <a:r>
              <a:rPr lang="en-GB" baseline="0" dirty="0" smtClean="0"/>
              <a:t>CAN is mostly used.</a:t>
            </a:r>
          </a:p>
          <a:p>
            <a:r>
              <a:rPr lang="en-GB" baseline="0" dirty="0" smtClean="0"/>
              <a:t>Key component = Gateway, performs signal mapping between different sub-networks + Handles incoming OBD-II transmissions.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41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Eavesdropping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No authentication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No encryption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Denial of service (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DoS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18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 types: BASE type and Extended type.</a:t>
            </a:r>
          </a:p>
          <a:p>
            <a:r>
              <a:rPr lang="en-GB" dirty="0" smtClean="0"/>
              <a:t>Difference: extended has longer</a:t>
            </a:r>
            <a:r>
              <a:rPr lang="en-GB" baseline="0" dirty="0" smtClean="0"/>
              <a:t> id (29 instead of 11)</a:t>
            </a:r>
          </a:p>
          <a:p>
            <a:r>
              <a:rPr lang="en-GB" baseline="0" dirty="0" smtClean="0"/>
              <a:t>Max Data of 8 bytes.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6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rporate 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120650"/>
            <a:ext cx="913587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2896425"/>
            <a:ext cx="8421086" cy="523220"/>
          </a:xfrm>
        </p:spPr>
        <p:txBody>
          <a:bodyPr wrap="square" lIns="108000" rIns="0" anchor="b">
            <a:spAutoFit/>
          </a:bodyPr>
          <a:lstStyle>
            <a:lvl1pPr algn="l">
              <a:defRPr sz="2800" cap="none" baseline="0"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A short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7" y="3428775"/>
            <a:ext cx="8421089" cy="523220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000" cap="none" baseline="0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Speaker, Date</a:t>
            </a:r>
            <a:endParaRPr lang="en-US" dirty="0"/>
          </a:p>
        </p:txBody>
      </p:sp>
      <p:pic>
        <p:nvPicPr>
          <p:cNvPr id="7" name="Afbeelding 6" descr="DistriNet-rgb-transparan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12" y="1654335"/>
            <a:ext cx="5138106" cy="993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6" y="4674627"/>
            <a:ext cx="1111744" cy="3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" y="0"/>
            <a:ext cx="9135879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1" y="2216809"/>
            <a:ext cx="8839200" cy="707886"/>
          </a:xfrm>
        </p:spPr>
        <p:txBody>
          <a:bodyPr anchor="ctr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5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707886"/>
          </a:xfrm>
        </p:spPr>
        <p:txBody>
          <a:bodyPr anchor="t"/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707886"/>
          </a:xfrm>
        </p:spPr>
        <p:txBody>
          <a:bodyPr anchor="t"/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707886"/>
          </a:xfrm>
        </p:spPr>
        <p:txBody>
          <a:bodyPr anchor="t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8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DistriNet-rgb-transparant-invers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24" y="1982443"/>
            <a:ext cx="5138106" cy="9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roject 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6" y="2634458"/>
            <a:ext cx="8421086" cy="707886"/>
          </a:xfrm>
        </p:spPr>
        <p:txBody>
          <a:bodyPr wrap="square" lIns="108000" rIns="0" anchor="b">
            <a:spAutoFit/>
          </a:bodyPr>
          <a:lstStyle>
            <a:lvl1pPr algn="l">
              <a:defRPr sz="4000" cap="none" baseline="0"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Project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45349"/>
            <a:ext cx="8421089" cy="523220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000" cap="none" baseline="0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Speaker, Date</a:t>
            </a:r>
            <a:endParaRPr lang="en-US" dirty="0"/>
          </a:p>
        </p:txBody>
      </p:sp>
      <p:pic>
        <p:nvPicPr>
          <p:cNvPr id="7" name="Afbeelding 6" descr="DistriNet-rgb-transparan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855" y="4509856"/>
            <a:ext cx="2297869" cy="4442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6" y="4558052"/>
            <a:ext cx="1111744" cy="3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0631" y="1099535"/>
            <a:ext cx="8753475" cy="3429983"/>
          </a:xfrm>
        </p:spPr>
        <p:txBody>
          <a:bodyPr/>
          <a:lstStyle>
            <a:lvl2pPr marL="668655" indent="-257175">
              <a:buFontTx/>
              <a:buBlip>
                <a:blip r:embed="rId2"/>
              </a:buBlip>
              <a:defRPr/>
            </a:lvl2pPr>
            <a:lvl3pPr marL="1028700" indent="-205740">
              <a:buFontTx/>
              <a:buBlip>
                <a:blip r:embed="rId3"/>
              </a:buBlip>
              <a:defRPr/>
            </a:lvl3pPr>
            <a:lvl4pPr marL="1520190" indent="-285750">
              <a:buFontTx/>
              <a:buBlip>
                <a:blip r:embed="rId4"/>
              </a:buBlip>
              <a:defRPr/>
            </a:lvl4pPr>
            <a:lvl5pPr marL="1851660" indent="-205740">
              <a:buFontTx/>
              <a:buBlip>
                <a:blip r:embed="rId5"/>
              </a:buBlip>
              <a:defRPr/>
            </a:lvl5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461665"/>
          </a:xfrm>
        </p:spPr>
        <p:txBody>
          <a:bodyPr wrap="square" anchor="t">
            <a:spAutoFit/>
          </a:bodyPr>
          <a:lstStyle>
            <a:lvl1pPr marL="0" indent="0">
              <a:lnSpc>
                <a:spcPct val="120000"/>
              </a:lnSpc>
              <a:buFont typeface="Arial"/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 smtClean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735952"/>
            <a:ext cx="86360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0631" y="1099535"/>
            <a:ext cx="8753475" cy="3429983"/>
          </a:xfrm>
        </p:spPr>
        <p:txBody>
          <a:bodyPr/>
          <a:lstStyle>
            <a:lvl2pPr marL="668655" indent="-257175">
              <a:buFontTx/>
              <a:buBlip>
                <a:blip r:embed="rId2"/>
              </a:buBlip>
              <a:defRPr/>
            </a:lvl2pPr>
            <a:lvl3pPr marL="1028700" indent="-205740">
              <a:buFontTx/>
              <a:buBlip>
                <a:blip r:embed="rId3"/>
              </a:buBlip>
              <a:defRPr/>
            </a:lvl3pPr>
            <a:lvl4pPr marL="1520190" indent="-285750">
              <a:buFontTx/>
              <a:buBlip>
                <a:blip r:embed="rId4"/>
              </a:buBlip>
              <a:defRPr/>
            </a:lvl4pPr>
            <a:lvl5pPr marL="1851660" indent="-205740">
              <a:buFontTx/>
              <a:buBlip>
                <a:blip r:embed="rId5"/>
              </a:buBlip>
              <a:defRPr/>
            </a:lvl5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7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99534"/>
            <a:ext cx="4318000" cy="35029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523220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 smtClean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99534"/>
            <a:ext cx="4318000" cy="35029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523220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000" b="0" i="0" kern="1200" cap="none" baseline="0" dirty="0">
                <a:solidFill>
                  <a:schemeClr val="tx1"/>
                </a:solidFill>
                <a:latin typeface="+mj-l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8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" y="0"/>
            <a:ext cx="9135877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 anchor="ctr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31" y="0"/>
            <a:ext cx="9146231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1" y="2216809"/>
            <a:ext cx="8839200" cy="707886"/>
          </a:xfrm>
        </p:spPr>
        <p:txBody>
          <a:bodyPr anchor="ctr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144539"/>
            <a:ext cx="8753475" cy="52322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120877"/>
            <a:ext cx="8753475" cy="348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793102"/>
            <a:ext cx="86360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Afbeelding 4" descr="DistriNet-rgb-transparant.png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154" y="4733946"/>
            <a:ext cx="1262951" cy="244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4770141"/>
            <a:ext cx="609600" cy="2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21" r:id="rId2"/>
    <p:sldLayoutId id="2147483650" r:id="rId3"/>
    <p:sldLayoutId id="2147483824" r:id="rId4"/>
    <p:sldLayoutId id="2147483656" r:id="rId5"/>
    <p:sldLayoutId id="2147483654" r:id="rId6"/>
    <p:sldLayoutId id="2147483823" r:id="rId7"/>
    <p:sldLayoutId id="2147483657" r:id="rId8"/>
    <p:sldLayoutId id="2147483814" r:id="rId9"/>
    <p:sldLayoutId id="2147483820" r:id="rId10"/>
    <p:sldLayoutId id="2147483655" r:id="rId11"/>
    <p:sldLayoutId id="2147483687" r:id="rId12"/>
    <p:sldLayoutId id="2147483688" r:id="rId13"/>
    <p:sldLayoutId id="2147483822" r:id="rId14"/>
    <p:sldLayoutId id="214748371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11480" rtl="0" eaLnBrk="1" latinLnBrk="0" hangingPunct="1">
        <a:spcBef>
          <a:spcPct val="0"/>
        </a:spcBef>
        <a:buNone/>
        <a:defRPr sz="2800" b="0" i="0" kern="1200" cap="none">
          <a:solidFill>
            <a:schemeClr val="tx2"/>
          </a:solidFill>
          <a:latin typeface="+mj-lt"/>
          <a:ea typeface="+mj-ea"/>
          <a:cs typeface="Arial"/>
        </a:defRPr>
      </a:lvl1pPr>
    </p:titleStyle>
    <p:bodyStyle>
      <a:lvl1pPr marL="308610" indent="-308610" algn="l" defTabSz="411480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100000"/>
        <a:buFont typeface="Arial" panose="020B0604020202020204" pitchFamily="34" charset="0"/>
        <a:buChar char="›"/>
        <a:defRPr sz="2400" b="0" i="0" kern="1200">
          <a:solidFill>
            <a:srgbClr val="000000"/>
          </a:solidFill>
          <a:latin typeface="Arial"/>
          <a:ea typeface="+mn-ea"/>
          <a:cs typeface="Arial"/>
        </a:defRPr>
      </a:lvl1pPr>
      <a:lvl2pPr marL="668655" indent="-257175" algn="l" defTabSz="411480" rtl="0" eaLnBrk="1" latinLnBrk="0" hangingPunct="1">
        <a:lnSpc>
          <a:spcPct val="140000"/>
        </a:lnSpc>
        <a:spcBef>
          <a:spcPct val="20000"/>
        </a:spcBef>
        <a:buClr>
          <a:schemeClr val="tx1"/>
        </a:buClr>
        <a:buSzPct val="100000"/>
        <a:buFontTx/>
        <a:buBlip>
          <a:blip r:embed="rId19"/>
        </a:buBlip>
        <a:defRPr sz="2000" b="0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028700" indent="-205740" algn="l" defTabSz="411480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100000"/>
        <a:buFontTx/>
        <a:buBlip>
          <a:blip r:embed="rId20"/>
        </a:buBlip>
        <a:defRPr sz="1800" b="0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440180" indent="-205740" algn="l" defTabSz="411480" rtl="0" eaLnBrk="1" latinLnBrk="0" hangingPunct="1">
        <a:lnSpc>
          <a:spcPct val="140000"/>
        </a:lnSpc>
        <a:spcBef>
          <a:spcPct val="20000"/>
        </a:spcBef>
        <a:buClr>
          <a:schemeClr val="tx1"/>
        </a:buClr>
        <a:buSzPct val="100000"/>
        <a:buFontTx/>
        <a:buBlip>
          <a:blip r:embed="rId21"/>
        </a:buBlip>
        <a:defRPr sz="1600" b="0" i="0" kern="1200">
          <a:solidFill>
            <a:srgbClr val="000000"/>
          </a:solidFill>
          <a:latin typeface="Arial"/>
          <a:ea typeface="+mn-ea"/>
          <a:cs typeface="Arial"/>
        </a:defRPr>
      </a:lvl4pPr>
      <a:lvl5pPr marL="1931670" indent="-285750" algn="l" defTabSz="411480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100000"/>
        <a:buFontTx/>
        <a:buBlip>
          <a:blip r:embed="rId22"/>
        </a:buBlip>
        <a:defRPr sz="1400" b="0" i="0" kern="1200">
          <a:solidFill>
            <a:srgbClr val="000000"/>
          </a:solidFill>
          <a:latin typeface="Arial"/>
          <a:ea typeface="+mn-ea"/>
          <a:cs typeface="Arial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GI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GIF"/><Relationship Id="rId5" Type="http://schemas.openxmlformats.org/officeDocument/2006/relationships/image" Target="../media/image27.jpe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7.jpeg"/><Relationship Id="rId5" Type="http://schemas.openxmlformats.org/officeDocument/2006/relationships/image" Target="../media/image20.png"/><Relationship Id="rId6" Type="http://schemas.openxmlformats.org/officeDocument/2006/relationships/image" Target="../media/image17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17.jpeg"/><Relationship Id="rId5" Type="http://schemas.microsoft.com/office/2007/relationships/hdphoto" Target="../media/hdphoto1.wdp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GIF"/><Relationship Id="rId5" Type="http://schemas.openxmlformats.org/officeDocument/2006/relationships/image" Target="../media/image16.jpe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19.GIF"/><Relationship Id="rId6" Type="http://schemas.openxmlformats.org/officeDocument/2006/relationships/image" Target="../media/image27.jpe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chip.com/developmenttools/ProductDetails/atatmel-ice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1.microchip.com/downloads/en/devicedoc/doc4381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hyperlink" Target="https://github.com/kmackay/micro-ecc" TargetMode="External"/><Relationship Id="rId5" Type="http://schemas.openxmlformats.org/officeDocument/2006/relationships/hyperlink" Target="https://github.com/cantora/avr-crypto-lib" TargetMode="External"/><Relationship Id="rId6" Type="http://schemas.openxmlformats.org/officeDocument/2006/relationships/hyperlink" Target="https://github.com/lishen2/isotp-c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7.jpeg"/><Relationship Id="rId5" Type="http://schemas.openxmlformats.org/officeDocument/2006/relationships/image" Target="../media/image20.png"/><Relationship Id="rId6" Type="http://schemas.openxmlformats.org/officeDocument/2006/relationships/image" Target="../media/image17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17.jpeg"/><Relationship Id="rId5" Type="http://schemas.microsoft.com/office/2007/relationships/hdphoto" Target="../media/hdphoto1.wdp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52.jpeg"/><Relationship Id="rId5" Type="http://schemas.microsoft.com/office/2007/relationships/hdphoto" Target="../media/hdphoto2.wdp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microsoft.com/office/2007/relationships/hdphoto" Target="../media/hdphoto1.wdp"/><Relationship Id="rId6" Type="http://schemas.openxmlformats.org/officeDocument/2006/relationships/image" Target="../media/image18.png"/><Relationship Id="rId7" Type="http://schemas.openxmlformats.org/officeDocument/2006/relationships/image" Target="../media/image19.GIF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GI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GI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G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GI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GI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456" y="538418"/>
            <a:ext cx="7685264" cy="2554545"/>
          </a:xfrm>
        </p:spPr>
        <p:txBody>
          <a:bodyPr/>
          <a:lstStyle/>
          <a:p>
            <a:r>
              <a:rPr lang="en-US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 </a:t>
            </a:r>
            <a:r>
              <a:rPr lang="en-US" dirty="0">
                <a:latin typeface="Latin Modern Roman 12" charset="0"/>
                <a:ea typeface="Latin Modern Roman 12" charset="0"/>
                <a:cs typeface="Latin Modern Roman 12" charset="0"/>
              </a:rPr>
              <a:t>in Automobiles: Vulnerability and Protection </a:t>
            </a:r>
            <a:r>
              <a:rPr lang="en-US" dirty="0" smtClean="0">
                <a:latin typeface="Latin Modern Roman 12" charset="0"/>
                <a:ea typeface="Latin Modern Roman 12" charset="0"/>
                <a:cs typeface="Latin Modern Roman 12" charset="0"/>
              </a:rPr>
              <a:t>of the on-board diagnostics port (OBD-II)</a:t>
            </a:r>
            <a:endParaRPr lang="nl-BE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61456" y="3342344"/>
            <a:ext cx="8421089" cy="13419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BE" sz="1400" dirty="0">
                <a:latin typeface="Latin Modern Roman 12" charset="0"/>
                <a:ea typeface="Latin Modern Roman 12" charset="0"/>
                <a:cs typeface="Latin Modern Roman 12" charset="0"/>
              </a:rPr>
              <a:t>Michiel Willems, </a:t>
            </a:r>
            <a:r>
              <a:rPr lang="nl-BE" sz="14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01/02/19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Master </a:t>
            </a:r>
            <a:r>
              <a:rPr lang="nl-BE" sz="1400" dirty="0">
                <a:latin typeface="Latin Modern Roman 12" charset="0"/>
                <a:ea typeface="Latin Modern Roman 12" charset="0"/>
                <a:cs typeface="Latin Modern Roman 12" charset="0"/>
              </a:rPr>
              <a:t>of Engineering: Computer </a:t>
            </a:r>
            <a:r>
              <a:rPr lang="nl-BE" sz="14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Science (Secure software)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Promotor: prof.dr. Bruno Cripso, Assistants: Mahmoud Ammar &amp; Hassaan Janjua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Assesors: </a:t>
            </a:r>
            <a:r>
              <a:rPr lang="nl-BE" sz="1400" dirty="0">
                <a:latin typeface="Latin Modern Roman 12" charset="0"/>
                <a:ea typeface="Latin Modern Roman 12" charset="0"/>
                <a:cs typeface="Latin Modern Roman 12" charset="0"/>
              </a:rPr>
              <a:t>Dr. J.T. Mühlberg </a:t>
            </a:r>
            <a:r>
              <a:rPr lang="nl-BE" sz="14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&amp; Prof</a:t>
            </a:r>
            <a:r>
              <a:rPr lang="nl-BE" sz="1400" dirty="0">
                <a:latin typeface="Latin Modern Roman 12" charset="0"/>
                <a:ea typeface="Latin Modern Roman 12" charset="0"/>
                <a:cs typeface="Latin Modern Roman 12" charset="0"/>
              </a:rPr>
              <a:t>. dr. D. Weyns</a:t>
            </a:r>
            <a:r>
              <a:rPr lang="nl-BE" sz="1400" dirty="0"/>
              <a:t> </a:t>
            </a:r>
            <a:endParaRPr lang="nl-BE" sz="1400" dirty="0"/>
          </a:p>
          <a:p>
            <a:pPr>
              <a:lnSpc>
                <a:spcPct val="100000"/>
              </a:lnSpc>
            </a:pPr>
            <a:endParaRPr lang="nl-BE" sz="14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2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Intra vehicle networks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50" y="667759"/>
            <a:ext cx="5260499" cy="38722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07" y="4539962"/>
            <a:ext cx="26762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Cyber security and resilience of smart cars. Technical report, Agency for Network and Information Security (ENISA), 2016. </a:t>
            </a:r>
            <a:endParaRPr lang="en-US" sz="10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4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Threat</a:t>
            </a:r>
            <a:r>
              <a:rPr lang="nl-NL" smtClean="0"/>
              <a:t> Model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030778" y="2777011"/>
            <a:ext cx="573578" cy="82540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679136"/>
            <a:ext cx="465383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1600" smtClean="0"/>
              <a:t>Physical Access to OBD-II DLC.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smtClean="0"/>
              <a:t>Ability to inject arbitrary packets.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smtClean="0"/>
              <a:t>Able to exploit vulnerabilities in ECU software.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smtClean="0"/>
              <a:t>Enable wireless connectivity</a:t>
            </a:r>
            <a:r>
              <a:rPr lang="en-GB" sz="140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GB" sz="1400"/>
          </a:p>
          <a:p>
            <a:pPr marL="285750" indent="-285750">
              <a:buFont typeface="Arial" charset="0"/>
              <a:buChar char="•"/>
            </a:pPr>
            <a:endParaRPr lang="en-GB" sz="1400" smtClean="0"/>
          </a:p>
        </p:txBody>
      </p:sp>
    </p:spTree>
    <p:extLst>
      <p:ext uri="{BB962C8B-B14F-4D97-AF65-F5344CB8AC3E}">
        <p14:creationId xmlns:p14="http://schemas.microsoft.com/office/powerpoint/2010/main" val="5284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1909032"/>
            <a:ext cx="8839200" cy="1323439"/>
          </a:xfrm>
        </p:spPr>
        <p:txBody>
          <a:bodyPr/>
          <a:lstStyle/>
          <a:p>
            <a:r>
              <a:rPr lang="nl-BE" smtClean="0"/>
              <a:t>Proposed Solution:</a:t>
            </a:r>
            <a:br>
              <a:rPr lang="nl-BE" smtClean="0"/>
            </a:br>
            <a:r>
              <a:rPr lang="nl-BE"/>
              <a:t>OBD-II Role Based Access Control</a:t>
            </a:r>
            <a:r>
              <a:rPr lang="nl-BE" smtClean="0"/>
              <a:t> 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5290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/>
          <a:lstStyle/>
          <a:p>
            <a:r>
              <a:rPr lang="en-GB" smtClean="0"/>
              <a:t>Proposed solution: </a:t>
            </a:r>
            <a:r>
              <a:rPr lang="en-GB" b="1" smtClean="0"/>
              <a:t>Role Based Access Control.</a:t>
            </a:r>
          </a:p>
          <a:p>
            <a:r>
              <a:rPr lang="en-GB" smtClean="0"/>
              <a:t>Every role determines what kind of access is permitted.</a:t>
            </a:r>
          </a:p>
          <a:p>
            <a:r>
              <a:rPr lang="en-GB" smtClean="0"/>
              <a:t>For example:</a:t>
            </a:r>
          </a:p>
          <a:p>
            <a:pPr lvl="1"/>
            <a:r>
              <a:rPr lang="en-GB" smtClean="0"/>
              <a:t>Repair shop =&gt; Read diagnostics information only.</a:t>
            </a:r>
          </a:p>
          <a:p>
            <a:pPr lvl="1"/>
            <a:r>
              <a:rPr lang="en-GB" smtClean="0"/>
              <a:t>Official dealership =&gt; Diagnostics + ability to fix/test faulty ECU’s.</a:t>
            </a:r>
          </a:p>
          <a:p>
            <a:pPr lvl="1"/>
            <a:r>
              <a:rPr lang="en-GB" smtClean="0"/>
              <a:t>Police =&gt; Check integrity of vehicle network.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/>
          <a:lstStyle/>
          <a:p>
            <a:r>
              <a:rPr lang="en-GB" smtClean="0"/>
              <a:t>Central gateway (CGW).</a:t>
            </a:r>
          </a:p>
          <a:p>
            <a:pPr lvl="1"/>
            <a:r>
              <a:rPr lang="en-GB" smtClean="0"/>
              <a:t>Acts as router for all subnetworks + gate for all incoming data.</a:t>
            </a:r>
            <a:endParaRPr lang="en-GB"/>
          </a:p>
          <a:p>
            <a:r>
              <a:rPr lang="en-GB" smtClean="0"/>
              <a:t>Perfect place to implement access control solution.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2" y="2780801"/>
            <a:ext cx="5036127" cy="18064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16531" y="2942706"/>
            <a:ext cx="989214" cy="24938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117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2" y="68242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4" y="128030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1" y="2748184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6" y="187818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388" y="2950598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4" name="TextBox 13"/>
          <p:cNvSpPr txBox="1"/>
          <p:nvPr/>
        </p:nvSpPr>
        <p:spPr>
          <a:xfrm>
            <a:off x="220829" y="1186916"/>
            <a:ext cx="1146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Server</a:t>
            </a:r>
          </a:p>
        </p:txBody>
      </p:sp>
      <p:sp>
        <p:nvSpPr>
          <p:cNvPr id="17" name="Can 16"/>
          <p:cNvSpPr/>
          <p:nvPr/>
        </p:nvSpPr>
        <p:spPr>
          <a:xfrm>
            <a:off x="360939" y="770381"/>
            <a:ext cx="866246" cy="40962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cxnSp>
        <p:nvCxnSpPr>
          <p:cNvPr id="42" name="Straight Arrow Connector 41"/>
          <p:cNvCxnSpPr>
            <a:stCxn id="14" idx="2"/>
          </p:cNvCxnSpPr>
          <p:nvPr/>
        </p:nvCxnSpPr>
        <p:spPr>
          <a:xfrm flipH="1">
            <a:off x="794062" y="1463915"/>
            <a:ext cx="2" cy="54781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6200000" flipV="1">
            <a:off x="695886" y="628105"/>
            <a:ext cx="198737" cy="2385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97052" y="1515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Private keys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0830" y="1534098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Internet </a:t>
            </a:r>
          </a:p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Connection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31255" y="3270989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Public Key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8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7" y="3214742"/>
            <a:ext cx="1311880" cy="689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570" y="3912590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265046" y="2528822"/>
            <a:ext cx="1" cy="575311"/>
          </a:xfrm>
          <a:prstGeom prst="straightConnector1">
            <a:avLst/>
          </a:prstGeom>
          <a:ln w="28575" cmpd="sng">
            <a:solidFill>
              <a:srgbClr val="8C365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1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11593" y="275923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19617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Solution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75339"/>
            <a:ext cx="8753475" cy="3796661"/>
          </a:xfrm>
        </p:spPr>
        <p:txBody>
          <a:bodyPr>
            <a:normAutofit/>
          </a:bodyPr>
          <a:lstStyle/>
          <a:p>
            <a:r>
              <a:rPr lang="en-GB" smtClean="0"/>
              <a:t>Implementation:</a:t>
            </a:r>
          </a:p>
          <a:p>
            <a:pPr lvl="1"/>
            <a:r>
              <a:rPr lang="en-GB" smtClean="0"/>
              <a:t>Microcontroller with CAN controller (AT90CAN128).</a:t>
            </a:r>
          </a:p>
          <a:p>
            <a:pPr lvl="1"/>
            <a:r>
              <a:rPr lang="en-GB" smtClean="0"/>
              <a:t>CAN Transceiver.</a:t>
            </a:r>
          </a:p>
          <a:p>
            <a:pPr lvl="1"/>
            <a:r>
              <a:rPr lang="en-GB" smtClean="0"/>
              <a:t>OBD-II connector.</a:t>
            </a:r>
          </a:p>
          <a:p>
            <a:r>
              <a:rPr lang="en-GB" smtClean="0"/>
              <a:t>Demo:</a:t>
            </a:r>
          </a:p>
          <a:p>
            <a:pPr lvl="1"/>
            <a:r>
              <a:rPr lang="en-GB" smtClean="0"/>
              <a:t>CAN </a:t>
            </a:r>
            <a:r>
              <a:rPr lang="en-GB" err="1" smtClean="0"/>
              <a:t>testbench</a:t>
            </a:r>
            <a:r>
              <a:rPr lang="en-GB" smtClean="0"/>
              <a:t> designed at </a:t>
            </a:r>
            <a:r>
              <a:rPr lang="en-GB" err="1" smtClean="0"/>
              <a:t>KuLeuven</a:t>
            </a:r>
            <a:r>
              <a:rPr lang="en-GB" smtClean="0"/>
              <a:t> for testing </a:t>
            </a:r>
            <a:r>
              <a:rPr lang="en-GB" err="1" smtClean="0"/>
              <a:t>VulCAN</a:t>
            </a:r>
            <a:r>
              <a:rPr lang="en-GB" smtClean="0"/>
              <a:t>.</a:t>
            </a:r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03" y="461676"/>
            <a:ext cx="1632248" cy="135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65" y="1816651"/>
            <a:ext cx="2061497" cy="1597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37367" y="3890356"/>
            <a:ext cx="408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Jo Van </a:t>
            </a:r>
            <a:r>
              <a:rPr lang="en-US" sz="1200" err="1"/>
              <a:t>Bulck</a:t>
            </a:r>
            <a:r>
              <a:rPr lang="en-US" sz="1200"/>
              <a:t>, Jan Tobias </a:t>
            </a:r>
            <a:r>
              <a:rPr lang="en-US" sz="1200" err="1"/>
              <a:t>Mühlberg</a:t>
            </a:r>
            <a:r>
              <a:rPr lang="en-US" sz="1200"/>
              <a:t>, and Frank </a:t>
            </a:r>
            <a:r>
              <a:rPr lang="en-US" sz="1200" err="1"/>
              <a:t>Piessens</a:t>
            </a:r>
            <a:r>
              <a:rPr lang="en-US" sz="1200"/>
              <a:t> </a:t>
            </a:r>
          </a:p>
          <a:p>
            <a:pPr algn="ctr"/>
            <a:r>
              <a:rPr lang="en-GB" sz="1200" smtClean="0"/>
              <a:t>December 2017</a:t>
            </a:r>
          </a:p>
        </p:txBody>
      </p:sp>
    </p:spTree>
    <p:extLst>
      <p:ext uri="{BB962C8B-B14F-4D97-AF65-F5344CB8AC3E}">
        <p14:creationId xmlns:p14="http://schemas.microsoft.com/office/powerpoint/2010/main" val="103162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Planning Next Three Months 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7345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Planning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75339"/>
            <a:ext cx="8753475" cy="3796661"/>
          </a:xfrm>
        </p:spPr>
        <p:txBody>
          <a:bodyPr>
            <a:normAutofit/>
          </a:bodyPr>
          <a:lstStyle/>
          <a:p>
            <a:r>
              <a:rPr lang="en-GB" smtClean="0"/>
              <a:t>December:</a:t>
            </a:r>
          </a:p>
          <a:p>
            <a:pPr lvl="1"/>
            <a:r>
              <a:rPr lang="en-GB" smtClean="0"/>
              <a:t>Get Familiar with Microcontroller software development.</a:t>
            </a:r>
          </a:p>
          <a:p>
            <a:pPr lvl="1"/>
            <a:r>
              <a:rPr lang="en-GB" smtClean="0"/>
              <a:t>Write December paper/poster.</a:t>
            </a:r>
          </a:p>
          <a:p>
            <a:r>
              <a:rPr lang="en-GB" smtClean="0"/>
              <a:t>January &amp; February:</a:t>
            </a:r>
          </a:p>
          <a:p>
            <a:pPr lvl="1"/>
            <a:r>
              <a:rPr lang="en-GB" smtClean="0"/>
              <a:t>Implement a simple CAN compliant device.</a:t>
            </a:r>
          </a:p>
          <a:p>
            <a:pPr lvl="1"/>
            <a:r>
              <a:rPr lang="en-GB" smtClean="0"/>
              <a:t>Start Implementing rudimentary access control.</a:t>
            </a:r>
          </a:p>
          <a:p>
            <a:pPr lvl="1"/>
            <a:endParaRPr lang="en-GB" smtClean="0"/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667759"/>
            <a:ext cx="8753475" cy="3429983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Controller Area Network: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Bus connecting ECU’s inside vehicle.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Carrier Sense Multiple Access with Collision Avoidance (CSMA/CA)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Identifier (ID) identifies content, not sender/receiver.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ID also determines priority.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No support for security.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964523"/>
            <a:ext cx="68394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ISO11898-2: Road vehicles – controller area network (can) – part 2: High-speed medium access unit. Standard, International Organization for Standardization, 2016. 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ISO11898-3: Road vehicles – controller area network (can) – part 3: Low- speed, fault-tolerant, medium-dependent interface. Standard, International Organization for Standardization, 2016. </a:t>
            </a:r>
          </a:p>
          <a:p>
            <a:pPr algn="ctr"/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8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1293480"/>
            <a:ext cx="8839200" cy="2554545"/>
          </a:xfrm>
        </p:spPr>
        <p:txBody>
          <a:bodyPr/>
          <a:lstStyle/>
          <a:p>
            <a:pPr algn="l"/>
            <a:r>
              <a:rPr lang="nl-BE" sz="4000" smtClean="0"/>
              <a:t>Questions?</a:t>
            </a:r>
            <a:br>
              <a:rPr lang="nl-BE" sz="4000" smtClean="0"/>
            </a:br>
            <a:r>
              <a:rPr lang="nl-BE" smtClean="0"/>
              <a:t>Notes: </a:t>
            </a:r>
            <a:br>
              <a:rPr lang="nl-BE" smtClean="0"/>
            </a:br>
            <a:r>
              <a:rPr lang="nl-BE" smtClean="0"/>
              <a:t>- Timing.</a:t>
            </a:r>
            <a:br>
              <a:rPr lang="nl-BE" smtClean="0"/>
            </a:b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160822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86" y="363071"/>
            <a:ext cx="8839200" cy="707886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52976" y="1521230"/>
            <a:ext cx="3616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Timing difficulties.</a:t>
            </a:r>
          </a:p>
          <a:p>
            <a:pPr algn="ctr"/>
            <a:r>
              <a:rPr lang="en-GB" sz="1200" smtClean="0"/>
              <a:t>Major Challenges!: Key infrastructure, Key size, </a:t>
            </a:r>
            <a:r>
              <a:rPr lang="is-IS" sz="1200" smtClean="0"/>
              <a:t>…</a:t>
            </a:r>
          </a:p>
          <a:p>
            <a:pPr algn="ctr"/>
            <a:r>
              <a:rPr lang="is-IS" sz="1200" smtClean="0"/>
              <a:t>No Slowing Down!!!</a:t>
            </a:r>
            <a:endParaRPr lang="en-GB" sz="1200" smtClean="0"/>
          </a:p>
        </p:txBody>
      </p:sp>
    </p:spTree>
    <p:extLst>
      <p:ext uri="{BB962C8B-B14F-4D97-AF65-F5344CB8AC3E}">
        <p14:creationId xmlns:p14="http://schemas.microsoft.com/office/powerpoint/2010/main" val="170279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CAN Protocol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51646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Controller Area Network.</a:t>
            </a:r>
          </a:p>
          <a:p>
            <a:pPr lvl="1"/>
            <a:r>
              <a:rPr lang="en-GB" smtClean="0"/>
              <a:t>Bus allowing communications between ECU’s inside the vehicle.</a:t>
            </a:r>
          </a:p>
          <a:p>
            <a:pPr lvl="1"/>
            <a:r>
              <a:rPr lang="en-GB" smtClean="0"/>
              <a:t>Message Based Protocol.</a:t>
            </a:r>
          </a:p>
          <a:p>
            <a:pPr lvl="1"/>
            <a:r>
              <a:rPr lang="en-GB" smtClean="0"/>
              <a:t>Carrier Sense Multiple Access with Collision Avoidance (CSMA/CA).</a:t>
            </a:r>
          </a:p>
          <a:p>
            <a:pPr lvl="1"/>
            <a:r>
              <a:rPr lang="en-GB" smtClean="0"/>
              <a:t>Not only communications protocol implemented in vehicles (</a:t>
            </a:r>
            <a:r>
              <a:rPr lang="en-GB" err="1" smtClean="0"/>
              <a:t>cf</a:t>
            </a:r>
            <a:r>
              <a:rPr lang="en-GB" smtClean="0"/>
              <a:t> LIN, MOST) but most common.</a:t>
            </a:r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Frame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1546166"/>
            <a:ext cx="8753475" cy="2983351"/>
          </a:xfrm>
        </p:spPr>
        <p:txBody>
          <a:bodyPr>
            <a:normAutofit/>
          </a:bodyPr>
          <a:lstStyle/>
          <a:p>
            <a:r>
              <a:rPr lang="en-GB" smtClean="0"/>
              <a:t>Identity Field</a:t>
            </a:r>
          </a:p>
          <a:p>
            <a:pPr lvl="1"/>
            <a:r>
              <a:rPr lang="en-GB" smtClean="0"/>
              <a:t>Used to identify each ECU in the vehicle.</a:t>
            </a:r>
          </a:p>
          <a:p>
            <a:pPr lvl="1"/>
            <a:r>
              <a:rPr lang="en-GB" smtClean="0"/>
              <a:t>Also specifies a priority (Lowest ID = highest priority).</a:t>
            </a:r>
          </a:p>
          <a:p>
            <a:pPr lvl="1"/>
            <a:r>
              <a:rPr lang="en-GB"/>
              <a:t>B</a:t>
            </a:r>
            <a:r>
              <a:rPr lang="en-GB" smtClean="0"/>
              <a:t>itwise contention resolution (1 = Recessive &amp; 0 = Dominant).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114</a:t>
            </a:fld>
            <a:endParaRPr lang="en-US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09711"/>
              </p:ext>
            </p:extLst>
          </p:nvPr>
        </p:nvGraphicFramePr>
        <p:xfrm>
          <a:off x="597325" y="736122"/>
          <a:ext cx="78800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956"/>
                <a:gridCol w="543164"/>
                <a:gridCol w="399900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SOF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RTR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IDE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DLC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CRC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 smtClean="0">
                          <a:solidFill>
                            <a:schemeClr val="tx1"/>
                          </a:solidFill>
                        </a:rPr>
                        <a:t>CRCd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ACK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EOF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en-US" b="1" baseline="0" smtClean="0">
                          <a:solidFill>
                            <a:schemeClr val="tx1"/>
                          </a:solidFill>
                        </a:rPr>
                        <a:t> Bits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8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809558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836156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554152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17038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0 </a:t>
            </a:r>
          </a:p>
        </p:txBody>
      </p:sp>
    </p:spTree>
    <p:extLst>
      <p:ext uri="{BB962C8B-B14F-4D97-AF65-F5344CB8AC3E}">
        <p14:creationId xmlns:p14="http://schemas.microsoft.com/office/powerpoint/2010/main" val="4813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588974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73364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377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46929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0 </a:t>
            </a:r>
          </a:p>
        </p:txBody>
      </p:sp>
    </p:spTree>
    <p:extLst>
      <p:ext uri="{BB962C8B-B14F-4D97-AF65-F5344CB8AC3E}">
        <p14:creationId xmlns:p14="http://schemas.microsoft.com/office/powerpoint/2010/main" val="12565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86998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207807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43330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86278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0 </a:t>
            </a:r>
          </a:p>
        </p:txBody>
      </p:sp>
    </p:spTree>
    <p:extLst>
      <p:ext uri="{BB962C8B-B14F-4D97-AF65-F5344CB8AC3E}">
        <p14:creationId xmlns:p14="http://schemas.microsoft.com/office/powerpoint/2010/main" val="5278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51415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765564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9586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3281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1 </a:t>
            </a:r>
          </a:p>
        </p:txBody>
      </p:sp>
    </p:spTree>
    <p:extLst>
      <p:ext uri="{BB962C8B-B14F-4D97-AF65-F5344CB8AC3E}">
        <p14:creationId xmlns:p14="http://schemas.microsoft.com/office/powerpoint/2010/main" val="163750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Frame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1546166"/>
            <a:ext cx="8753475" cy="2983351"/>
          </a:xfrm>
        </p:spPr>
        <p:txBody>
          <a:bodyPr>
            <a:normAutofit/>
          </a:bodyPr>
          <a:lstStyle/>
          <a:p>
            <a:r>
              <a:rPr lang="en-GB" smtClean="0"/>
              <a:t>Data Field</a:t>
            </a:r>
          </a:p>
          <a:p>
            <a:pPr lvl="1"/>
            <a:r>
              <a:rPr lang="en-GB" smtClean="0"/>
              <a:t>Carries the payload.</a:t>
            </a:r>
          </a:p>
          <a:p>
            <a:pPr lvl="1"/>
            <a:r>
              <a:rPr lang="en-GB" smtClean="0"/>
              <a:t>Length is 64 so only 8 bytes of data in each message.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119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5660890"/>
              </p:ext>
            </p:extLst>
          </p:nvPr>
        </p:nvGraphicFramePr>
        <p:xfrm>
          <a:off x="597324" y="736122"/>
          <a:ext cx="788008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957"/>
                <a:gridCol w="543164"/>
                <a:gridCol w="399900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SOF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RTR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IDE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DLC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CRC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 smtClean="0">
                          <a:solidFill>
                            <a:schemeClr val="tx1"/>
                          </a:solidFill>
                        </a:rPr>
                        <a:t>CRCd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ACK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EOF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en-US" b="1" baseline="0" smtClean="0">
                          <a:solidFill>
                            <a:schemeClr val="tx1"/>
                          </a:solidFill>
                        </a:rPr>
                        <a:t> Bits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26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Frame formats: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52" y="2777557"/>
            <a:ext cx="7678295" cy="828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82" y="1854227"/>
            <a:ext cx="7738947" cy="838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732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0383" y="1847680"/>
            <a:ext cx="8753475" cy="3429983"/>
          </a:xfrm>
        </p:spPr>
        <p:txBody>
          <a:bodyPr/>
          <a:lstStyle/>
          <a:p>
            <a:pPr lvl="1"/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6" y="406149"/>
            <a:ext cx="5393748" cy="44576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03800" y="2410691"/>
            <a:ext cx="665480" cy="11637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  <p:sp>
        <p:nvSpPr>
          <p:cNvPr id="9" name="Rectangle 8"/>
          <p:cNvSpPr/>
          <p:nvPr/>
        </p:nvSpPr>
        <p:spPr>
          <a:xfrm>
            <a:off x="5003800" y="2410691"/>
            <a:ext cx="665480" cy="11637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  <p:sp>
        <p:nvSpPr>
          <p:cNvPr id="10" name="Rectangle 9"/>
          <p:cNvSpPr/>
          <p:nvPr/>
        </p:nvSpPr>
        <p:spPr>
          <a:xfrm>
            <a:off x="5003800" y="3424844"/>
            <a:ext cx="665480" cy="1413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899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Parameter ID’s (PID)</a:t>
            </a:r>
          </a:p>
          <a:p>
            <a:pPr lvl="1"/>
            <a:r>
              <a:rPr lang="en-GB" smtClean="0"/>
              <a:t>Codes to request data from a vehicle.</a:t>
            </a:r>
          </a:p>
          <a:p>
            <a:pPr lvl="1"/>
            <a:r>
              <a:rPr lang="en-GB" smtClean="0"/>
              <a:t>Typical Use (with scan tool connected to DLC):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Technician enters PID on the scan tool.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PID is sent to the CAN bus (accessed via the DLC).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Some ECU recognises the PID and reports the corresponding value on the bus.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Scan tool reads response and displays it to the technician.</a:t>
            </a:r>
          </a:p>
          <a:p>
            <a:pPr marL="868680" lvl="1" indent="-457200">
              <a:buFont typeface="+mj-lt"/>
              <a:buAutoNum type="arabicPeriod"/>
            </a:pPr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Parameter ID’s (PID)</a:t>
            </a:r>
          </a:p>
          <a:p>
            <a:pPr lvl="1"/>
            <a:r>
              <a:rPr lang="en-GB" smtClean="0"/>
              <a:t>Codes to request data from a vehicle.</a:t>
            </a:r>
          </a:p>
          <a:p>
            <a:pPr lvl="1"/>
            <a:r>
              <a:rPr lang="en-GB" smtClean="0"/>
              <a:t>Typical Use (with scan tool connected to DLC):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Technician enters PID on the scan tool.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PID is sent to the CAN bus (accessed via the DLC).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Some ECU recognises the PID and reports the corresponding value on the bus.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Scan tool reads response and displays it to the technician.</a:t>
            </a:r>
          </a:p>
          <a:p>
            <a:pPr marL="868680" lvl="1" indent="-457200">
              <a:buFont typeface="+mj-lt"/>
              <a:buAutoNum type="arabicPeriod"/>
            </a:pPr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Security Issues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Potential hacking results (safety critical).</a:t>
            </a:r>
          </a:p>
          <a:p>
            <a:pPr lvl="1"/>
            <a:r>
              <a:rPr lang="en-GB" smtClean="0"/>
              <a:t>Driver Distractions (wipers etc.).</a:t>
            </a:r>
          </a:p>
          <a:p>
            <a:pPr lvl="1"/>
            <a:r>
              <a:rPr lang="en-GB" smtClean="0"/>
              <a:t>Engine shutoff.</a:t>
            </a:r>
          </a:p>
          <a:p>
            <a:pPr lvl="1"/>
            <a:r>
              <a:rPr lang="en-GB" smtClean="0"/>
              <a:t>Steering changes.</a:t>
            </a:r>
          </a:p>
          <a:p>
            <a:pPr lvl="1"/>
            <a:r>
              <a:rPr lang="is-IS" smtClean="0"/>
              <a:t>…</a:t>
            </a:r>
            <a:endParaRPr lang="en-GB" smtClean="0"/>
          </a:p>
          <a:p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Physical</a:t>
            </a:r>
            <a:r>
              <a:rPr lang="nl-NL" smtClean="0"/>
              <a:t> Access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75338"/>
            <a:ext cx="8753475" cy="3780037"/>
          </a:xfrm>
        </p:spPr>
        <p:txBody>
          <a:bodyPr>
            <a:normAutofit fontScale="92500" lnSpcReduction="10000"/>
          </a:bodyPr>
          <a:lstStyle/>
          <a:p>
            <a:r>
              <a:rPr lang="en-GB" smtClean="0"/>
              <a:t>Impossible to completely deny physical access.</a:t>
            </a:r>
          </a:p>
          <a:p>
            <a:r>
              <a:rPr lang="en-GB" smtClean="0"/>
              <a:t>Solutions rely on reducing potential harm of unauthorized access:</a:t>
            </a:r>
          </a:p>
          <a:p>
            <a:pPr lvl="1"/>
            <a:r>
              <a:rPr lang="en-GB" smtClean="0"/>
              <a:t>Seed-key mechanism</a:t>
            </a:r>
          </a:p>
          <a:p>
            <a:pPr lvl="1"/>
            <a:r>
              <a:rPr lang="en-GB" smtClean="0"/>
              <a:t>Two-way authentication between ECU’s.</a:t>
            </a:r>
          </a:p>
          <a:p>
            <a:pPr lvl="1"/>
            <a:r>
              <a:rPr lang="en-GB" smtClean="0"/>
              <a:t>Timer method.</a:t>
            </a:r>
          </a:p>
          <a:p>
            <a:pPr lvl="1"/>
            <a:r>
              <a:rPr lang="en-GB" smtClean="0"/>
              <a:t>Intrusion detection system.</a:t>
            </a:r>
          </a:p>
          <a:p>
            <a:pPr lvl="1"/>
            <a:r>
              <a:rPr lang="en-GB" smtClean="0"/>
              <a:t>Honeypot.</a:t>
            </a:r>
          </a:p>
          <a:p>
            <a:pPr lvl="1"/>
            <a:r>
              <a:rPr lang="en-GB" err="1" smtClean="0"/>
              <a:t>VulCAN</a:t>
            </a:r>
            <a:r>
              <a:rPr lang="en-GB" smtClean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538" y="2069869"/>
            <a:ext cx="293832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4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Bluetooth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Standard </a:t>
            </a:r>
            <a:r>
              <a:rPr lang="en-GB"/>
              <a:t>B</a:t>
            </a:r>
            <a:r>
              <a:rPr lang="en-GB" smtClean="0"/>
              <a:t>luetooth security not sufficient.</a:t>
            </a:r>
          </a:p>
          <a:p>
            <a:r>
              <a:rPr lang="en-GB" smtClean="0"/>
              <a:t>Large protocol stack, so susceptible to multiple attacks:</a:t>
            </a:r>
          </a:p>
          <a:p>
            <a:pPr lvl="1"/>
            <a:r>
              <a:rPr lang="en-GB" smtClean="0"/>
              <a:t>Cipher attacks, </a:t>
            </a:r>
            <a:r>
              <a:rPr lang="en-GB" err="1" smtClean="0"/>
              <a:t>Bluejacking</a:t>
            </a:r>
            <a:r>
              <a:rPr lang="en-GB" smtClean="0"/>
              <a:t>, Backdoor attack, etc.</a:t>
            </a:r>
          </a:p>
          <a:p>
            <a:r>
              <a:rPr lang="en-GB" smtClean="0"/>
              <a:t>Solutions should apply to the Bluetooth implementation used inside the vehicle.</a:t>
            </a:r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11" y="107654"/>
            <a:ext cx="1720789" cy="17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Remote </a:t>
            </a:r>
            <a:r>
              <a:rPr lang="nl-NL" err="1" smtClean="0"/>
              <a:t>Keyless</a:t>
            </a:r>
            <a:r>
              <a:rPr lang="nl-NL" smtClean="0"/>
              <a:t> Entry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08590"/>
            <a:ext cx="8753475" cy="3429983"/>
          </a:xfrm>
        </p:spPr>
        <p:txBody>
          <a:bodyPr/>
          <a:lstStyle/>
          <a:p>
            <a:r>
              <a:rPr lang="en-US" smtClean="0"/>
              <a:t>Most cars today use RF-based </a:t>
            </a:r>
            <a:r>
              <a:rPr lang="en-US"/>
              <a:t>remote keyless entry (RKE) </a:t>
            </a:r>
          </a:p>
          <a:p>
            <a:r>
              <a:rPr lang="en-US"/>
              <a:t>radio transmitter sends encrypted data containing identifying </a:t>
            </a:r>
            <a:r>
              <a:rPr lang="en-US" smtClean="0"/>
              <a:t>information. </a:t>
            </a:r>
          </a:p>
          <a:p>
            <a:r>
              <a:rPr lang="en-US"/>
              <a:t>T</a:t>
            </a:r>
            <a:r>
              <a:rPr lang="en-US" smtClean="0"/>
              <a:t>he </a:t>
            </a:r>
            <a:r>
              <a:rPr lang="en-US"/>
              <a:t>ECU can determine if the key is valid and </a:t>
            </a:r>
            <a:r>
              <a:rPr lang="en-US" smtClean="0"/>
              <a:t>lock</a:t>
            </a:r>
            <a:r>
              <a:rPr lang="en-US"/>
              <a:t>, unlock, and start the vehicle </a:t>
            </a:r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82" y="3138182"/>
            <a:ext cx="2420055" cy="151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2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Tire</a:t>
            </a:r>
            <a:r>
              <a:rPr lang="nl-NL" smtClean="0"/>
              <a:t> </a:t>
            </a:r>
            <a:r>
              <a:rPr lang="nl-NL" err="1" smtClean="0"/>
              <a:t>Pressure</a:t>
            </a:r>
            <a:r>
              <a:rPr lang="nl-NL" smtClean="0"/>
              <a:t> Monitoring System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Each tire </a:t>
            </a:r>
            <a:r>
              <a:rPr lang="en-US" smtClean="0"/>
              <a:t>has </a:t>
            </a:r>
            <a:r>
              <a:rPr lang="en-US"/>
              <a:t>pressure </a:t>
            </a:r>
            <a:r>
              <a:rPr lang="en-US" smtClean="0"/>
              <a:t>sensor.</a:t>
            </a:r>
            <a:endParaRPr lang="en-US"/>
          </a:p>
          <a:p>
            <a:r>
              <a:rPr lang="en-US" smtClean="0"/>
              <a:t>Transmits real </a:t>
            </a:r>
            <a:r>
              <a:rPr lang="en-US"/>
              <a:t>time data to an </a:t>
            </a:r>
            <a:r>
              <a:rPr lang="en-US" smtClean="0"/>
              <a:t>ECU.</a:t>
            </a:r>
          </a:p>
          <a:p>
            <a:r>
              <a:rPr lang="en-US" smtClean="0"/>
              <a:t>Radio signal can be blocked/mimicked.</a:t>
            </a:r>
          </a:p>
          <a:p>
            <a:pPr lvl="1"/>
            <a:r>
              <a:rPr lang="en-US" smtClean="0"/>
              <a:t>Solution: ?</a:t>
            </a:r>
          </a:p>
          <a:p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216810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Distributed Software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1" y="2216809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Secure Software &amp; Systems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41273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883944"/>
            <a:ext cx="8753475" cy="3429983"/>
          </a:xfrm>
        </p:spPr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Data Link Connector (DLC).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Parameter ID’s (PID) to request data.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Diagnostic trouble codes (DTC) to identify faults.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Signalling protocols to handle communications (ISO-TP).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Hardware tools and adaptors.</a:t>
            </a: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631" y="3946716"/>
            <a:ext cx="72660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ISO15031-5. Road vehicles – communication between vehicle and external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equipment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for emissions-related diagnostics – part 5: Emissions-related diagnostic services. Standard, International Organization for Standardization, 2015.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ISO15031-6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Road vehicles – communication between vehicle and external equipment for emissions-related diagnostics – part 6: Diagnostic trouble code definitions. Standard, International Organization for Standardization, 2015.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Wikipedia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contributors. On-board diagnostics — Wikipedia, the free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encyclopedia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2018. [Online; accessed 29-November-2018]. URL: https://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en.wikipedia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org/w/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index.php?title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On-board_diagnostics&amp;oldid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=870086948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/>
          </a:p>
        </p:txBody>
      </p:sp>
    </p:spTree>
    <p:extLst>
      <p:ext uri="{BB962C8B-B14F-4D97-AF65-F5344CB8AC3E}">
        <p14:creationId xmlns:p14="http://schemas.microsoft.com/office/powerpoint/2010/main" val="10685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OBD-II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2116" y="2434905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ISO-TP</a:t>
            </a:r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514" y="3658331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Diagnostic </a:t>
            </a:r>
          </a:p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scanning tool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1058093" y="2579135"/>
            <a:ext cx="209597" cy="1079196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1059" y="100574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DLC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37" name="Straight Arrow Connector 36"/>
          <p:cNvCxnSpPr>
            <a:stCxn id="14" idx="2"/>
          </p:cNvCxnSpPr>
          <p:nvPr/>
        </p:nvCxnSpPr>
        <p:spPr>
          <a:xfrm>
            <a:off x="1162891" y="1282745"/>
            <a:ext cx="676847" cy="878344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3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Model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366" y="667759"/>
            <a:ext cx="3895493" cy="19946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14" y="2662388"/>
            <a:ext cx="3830546" cy="1994629"/>
          </a:xfrm>
          <a:prstGeom prst="rect">
            <a:avLst/>
          </a:prstGeom>
        </p:spPr>
      </p:pic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60630" y="803844"/>
            <a:ext cx="8753475" cy="3429983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Type of Access: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Physical Access:</a:t>
            </a:r>
          </a:p>
          <a:p>
            <a:pPr lvl="1"/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Session Hijacking:</a:t>
            </a:r>
          </a:p>
        </p:txBody>
      </p:sp>
    </p:spTree>
    <p:extLst>
      <p:ext uri="{BB962C8B-B14F-4D97-AF65-F5344CB8AC3E}">
        <p14:creationId xmlns:p14="http://schemas.microsoft.com/office/powerpoint/2010/main" val="160444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93" y="3471310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2" y="877137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7" y="818348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67751" y="1407671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58873" y="140235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50913" y="277511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266982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33763" y="451543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11716" y="301471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63963" y="261210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62140" y="227885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83238" y="210653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36874" y="210653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102" y="345165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6874" y="345165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609102" y="209234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3667" y="344504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58223" y="312920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58223" y="324286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58223" y="334219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58223" y="258867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58223" y="258867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58223" y="257448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701" y="288982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803133" y="300612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75153" y="3348564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0856" y="3043270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ISO-TP</a:t>
            </a:r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2" y="775589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99" y="3508910"/>
            <a:ext cx="571480" cy="30432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4" name="TextBox 13"/>
          <p:cNvSpPr txBox="1"/>
          <p:nvPr/>
        </p:nvSpPr>
        <p:spPr>
          <a:xfrm>
            <a:off x="241727" y="178729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OBD-II</a:t>
            </a:r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Server</a:t>
            </a:r>
          </a:p>
        </p:txBody>
      </p:sp>
      <p:sp>
        <p:nvSpPr>
          <p:cNvPr id="17" name="Can 16"/>
          <p:cNvSpPr/>
          <p:nvPr/>
        </p:nvSpPr>
        <p:spPr>
          <a:xfrm>
            <a:off x="383441" y="1422091"/>
            <a:ext cx="866246" cy="40962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cxnSp>
        <p:nvCxnSpPr>
          <p:cNvPr id="42" name="Straight Arrow Connector 41"/>
          <p:cNvCxnSpPr>
            <a:stCxn id="14" idx="2"/>
          </p:cNvCxnSpPr>
          <p:nvPr/>
        </p:nvCxnSpPr>
        <p:spPr>
          <a:xfrm>
            <a:off x="816564" y="2064295"/>
            <a:ext cx="1" cy="54781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6200000" flipV="1">
            <a:off x="718388" y="1295213"/>
            <a:ext cx="198737" cy="2385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5165" y="80380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Private keys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3332" y="2134478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Internet </a:t>
            </a:r>
          </a:p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Connection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42536" y="3937134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Public </a:t>
            </a:r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keys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160631" y="144539"/>
            <a:ext cx="8753475" cy="523220"/>
          </a:xfrm>
        </p:spPr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 – Role Based Access Control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90" y="3584159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18" y="3668580"/>
            <a:ext cx="579332" cy="308506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193155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81" y="825448"/>
            <a:ext cx="6577374" cy="38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66" y="1015930"/>
            <a:ext cx="6091267" cy="3429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1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82683"/>
            <a:ext cx="8753475" cy="3429983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 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Conclusion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6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Permission Table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8" y="1920687"/>
            <a:ext cx="7545659" cy="1787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631" y="4461255"/>
            <a:ext cx="5400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Charlie Miller and Chris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Valasek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Adventures in automotive networks and control units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. 2014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3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799995"/>
            <a:ext cx="8753475" cy="3429983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Hardware: 2 x DVK90CAN1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AT90CAN128 MCU (8 MHz)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 Transceiver + Connector</a:t>
            </a: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RS-232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driver/receiver + Connector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Compass Card Keyboard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Atmel-ICE Basic Programmer (JTAG)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  <a:hlinkClick r:id="rId2"/>
              </a:rPr>
              <a:t>http://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2"/>
              </a:rPr>
              <a:t>ww1.microchip.com/downloads/en/devicedoc/doc4381.pdf</a:t>
            </a:r>
            <a:endParaRPr lang="en-US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  <a:hlinkClick r:id="rId3"/>
              </a:rPr>
              <a:t>https://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3"/>
              </a:rPr>
              <a:t>www.microchip.com/developmenttools/ProductDetails/atatmel-ice</a:t>
            </a:r>
            <a:endParaRPr lang="en-US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44" y="799995"/>
            <a:ext cx="3789453" cy="21069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42047" y="1747024"/>
            <a:ext cx="750849" cy="6467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8" name="Rectangle 7"/>
          <p:cNvSpPr/>
          <p:nvPr/>
        </p:nvSpPr>
        <p:spPr>
          <a:xfrm>
            <a:off x="6359912" y="799995"/>
            <a:ext cx="992459" cy="7599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9" name="Rectangle 8"/>
          <p:cNvSpPr/>
          <p:nvPr/>
        </p:nvSpPr>
        <p:spPr>
          <a:xfrm>
            <a:off x="5325378" y="799995"/>
            <a:ext cx="932627" cy="7599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10" name="Rectangle 9"/>
          <p:cNvSpPr/>
          <p:nvPr/>
        </p:nvSpPr>
        <p:spPr>
          <a:xfrm>
            <a:off x="7627434" y="1853463"/>
            <a:ext cx="959005" cy="8544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pic>
        <p:nvPicPr>
          <p:cNvPr id="2050" name="Picture 2" descr="fbeeldingsresultaat voor atmel ice bas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52" y="3124277"/>
            <a:ext cx="1725319" cy="151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5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0630" y="667759"/>
            <a:ext cx="8753475" cy="404278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Set-Up:</a:t>
            </a: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 Libraries:</a:t>
            </a:r>
          </a:p>
          <a:p>
            <a:pPr lvl="1"/>
            <a:r>
              <a:rPr lang="en-GB" u="sng" dirty="0">
                <a:latin typeface="Latin Modern Roman 12" charset="0"/>
                <a:ea typeface="Latin Modern Roman 12" charset="0"/>
                <a:cs typeface="Latin Modern Roman 12" charset="0"/>
              </a:rPr>
              <a:t>Micro-ECC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 for ECC, ECDSA and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ECDH</a:t>
            </a:r>
            <a:endParaRPr lang="en-GB" b="1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u="sng" dirty="0">
                <a:latin typeface="Latin Modern Roman 12" charset="0"/>
                <a:ea typeface="Latin Modern Roman 12" charset="0"/>
                <a:cs typeface="Latin Modern Roman 12" charset="0"/>
              </a:rPr>
              <a:t>AVR-Crypto-Lib</a:t>
            </a:r>
            <a:r>
              <a:rPr lang="en-GB" b="1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for SHA256, SHA512 and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HMAC-SHA256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u="sng" dirty="0">
                <a:latin typeface="Latin Modern Roman 12" charset="0"/>
                <a:ea typeface="Latin Modern Roman 12" charset="0"/>
                <a:cs typeface="Latin Modern Roman 12" charset="0"/>
              </a:rPr>
              <a:t>ISOTP-C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 for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ISO-TP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38" y="406149"/>
            <a:ext cx="3704571" cy="2469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4666" y="4223715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latin typeface="Latin Modern Roman 12" charset="0"/>
                <a:ea typeface="Latin Modern Roman 12" charset="0"/>
                <a:cs typeface="Latin Modern Roman 12" charset="0"/>
                <a:hlinkClick r:id="rId4"/>
              </a:rPr>
              <a:t>https://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4"/>
              </a:rPr>
              <a:t>github.com/kmackay/micro-ecc</a:t>
            </a:r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GB" sz="1000" dirty="0">
                <a:latin typeface="Latin Modern Roman 12" charset="0"/>
                <a:ea typeface="Latin Modern Roman 12" charset="0"/>
                <a:cs typeface="Latin Modern Roman 12" charset="0"/>
                <a:hlinkClick r:id="rId5"/>
              </a:rPr>
              <a:t>https://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5"/>
              </a:rPr>
              <a:t>github.com/cantora/avr-crypto-lib</a:t>
            </a:r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GB" sz="1000" dirty="0">
                <a:latin typeface="Latin Modern Roman 12" charset="0"/>
                <a:ea typeface="Latin Modern Roman 12" charset="0"/>
                <a:cs typeface="Latin Modern Roman 12" charset="0"/>
                <a:hlinkClick r:id="rId6"/>
              </a:rPr>
              <a:t>https://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6"/>
              </a:rPr>
              <a:t>github.com/lishen2/isotp-c</a:t>
            </a:r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667759"/>
            <a:ext cx="8753475" cy="3986017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Scenario 1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Role: Owner</a:t>
            </a: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17" y="888861"/>
            <a:ext cx="3319966" cy="30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667759"/>
            <a:ext cx="8753475" cy="3986017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Scenario 2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Role: Owner</a:t>
            </a: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98" y="528433"/>
            <a:ext cx="3340603" cy="35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667759"/>
            <a:ext cx="8753475" cy="3986017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Scenario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3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Role: Admin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14" y="97574"/>
            <a:ext cx="2478729" cy="45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1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Compatibility:</a:t>
            </a: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Program Memory:</a:t>
            </a:r>
          </a:p>
          <a:p>
            <a:pPr lvl="1"/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Flash Memory utilization: 22%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RAM: 3 KB (ECC)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35" y="2177485"/>
            <a:ext cx="5788592" cy="6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Performance:</a:t>
            </a: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ECC operations take significant time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Decoupling necessary</a:t>
            </a: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6" y="1813002"/>
            <a:ext cx="8385152" cy="89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3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1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667759"/>
            <a:ext cx="8753475" cy="4125343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Authentication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Authorisation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Replay Attack Resistant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Integrity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Confidentiality 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Side Channel Attack Resistant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Conclusion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7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Conclusion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667759"/>
            <a:ext cx="8753475" cy="4015077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Contribution in Review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 proposal of a role-based access control model for OBD-II, based on public-key cryptography.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 open source ‘proof-of-concept’ implementation on resource-constrained hardware and evaluate based on proposed challenges</a:t>
            </a:r>
            <a:r>
              <a:rPr lang="en-GB" dirty="0" smtClean="0"/>
              <a:t>.</a:t>
            </a:r>
          </a:p>
          <a:p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Future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Work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First step taken towards securing OBD-II.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7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Thank you!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Questions?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XImplementation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Permission Table 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41" y="1829110"/>
            <a:ext cx="6586654" cy="747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5" y="2808270"/>
            <a:ext cx="7758065" cy="148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XImplementation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02" y="840509"/>
            <a:ext cx="5474131" cy="3645002"/>
          </a:xfrm>
        </p:spPr>
      </p:pic>
    </p:spTree>
    <p:extLst>
      <p:ext uri="{BB962C8B-B14F-4D97-AF65-F5344CB8AC3E}">
        <p14:creationId xmlns:p14="http://schemas.microsoft.com/office/powerpoint/2010/main" val="62269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XImplementation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05" y="878176"/>
            <a:ext cx="6089190" cy="3704508"/>
          </a:xfrm>
        </p:spPr>
      </p:pic>
    </p:spTree>
    <p:extLst>
      <p:ext uri="{BB962C8B-B14F-4D97-AF65-F5344CB8AC3E}">
        <p14:creationId xmlns:p14="http://schemas.microsoft.com/office/powerpoint/2010/main" val="1225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XBackground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Software Security Preliminaries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Asymmetric key cryptography: ECC, ECDSA and ECDH.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Symmetric key cryptography: HMAC-SHA256.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Cryptographic Hash functions: SHA256 and SHA512.</a:t>
            </a: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15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 Issues: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Eavesdropping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No authentication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No encryption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Denial of service (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DoS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40200" y="3356670"/>
            <a:ext cx="4858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Robert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Buttigieg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Mario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Farrugia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and Clyde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Meli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Security issues in controller area networks in automobiles. Technical report, University of Malta, 2017.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Stephen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Checkoway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Damon McCoy, Brian Kantor, Danny Anderson,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Hovav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Shacham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Stefan Savage, Karl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Koscher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Alexei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Czeskis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Franziska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Roesner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and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Tadayoshi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 Kohno. </a:t>
            </a:r>
            <a:endParaRPr lang="en-GB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GB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Comprehensive 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experimental analyses of automotive attack surfaces. Technical report, University of California, San Diego and University of Washington. </a:t>
            </a:r>
            <a:endParaRPr lang="en-GB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8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1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631" y="144539"/>
            <a:ext cx="8753475" cy="523220"/>
          </a:xfrm>
        </p:spPr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 – Context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" y="576319"/>
            <a:ext cx="7881598" cy="3840191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52333" y="4485325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GB" sz="1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5575610" y="1032630"/>
            <a:ext cx="780585" cy="246041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8" name="Rectangle 7"/>
          <p:cNvSpPr/>
          <p:nvPr/>
        </p:nvSpPr>
        <p:spPr>
          <a:xfrm>
            <a:off x="7203687" y="3043567"/>
            <a:ext cx="609601" cy="197721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9" name="Rectangle 8"/>
          <p:cNvSpPr/>
          <p:nvPr/>
        </p:nvSpPr>
        <p:spPr>
          <a:xfrm>
            <a:off x="4644270" y="944138"/>
            <a:ext cx="552197" cy="17791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6" name="TextBox 5"/>
          <p:cNvSpPr txBox="1"/>
          <p:nvPr/>
        </p:nvSpPr>
        <p:spPr>
          <a:xfrm>
            <a:off x="311057" y="4485325"/>
            <a:ext cx="8521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>
                <a:latin typeface="Latin Modern Roman 12" charset="0"/>
                <a:ea typeface="Latin Modern Roman 12" charset="0"/>
                <a:cs typeface="Latin Modern Roman 12" charset="0"/>
              </a:rPr>
              <a:t>https://</a:t>
            </a:r>
            <a:r>
              <a:rPr lang="en-GB" sz="900" dirty="0" err="1">
                <a:latin typeface="Latin Modern Roman 12" charset="0"/>
                <a:ea typeface="Latin Modern Roman 12" charset="0"/>
                <a:cs typeface="Latin Modern Roman 12" charset="0"/>
              </a:rPr>
              <a:t>www.telematicswire.net</a:t>
            </a:r>
            <a:r>
              <a:rPr lang="en-GB" sz="900" dirty="0">
                <a:latin typeface="Latin Modern Roman 12" charset="0"/>
                <a:ea typeface="Latin Modern Roman 12" charset="0"/>
                <a:cs typeface="Latin Modern Roman 12" charset="0"/>
              </a:rPr>
              <a:t>/articles_interviews_qa-2/</a:t>
            </a:r>
            <a:r>
              <a:rPr lang="en-GB" sz="900" dirty="0" err="1">
                <a:latin typeface="Latin Modern Roman 12" charset="0"/>
                <a:ea typeface="Latin Modern Roman 12" charset="0"/>
                <a:cs typeface="Latin Modern Roman 12" charset="0"/>
              </a:rPr>
              <a:t>articles_inhouse_invited</a:t>
            </a:r>
            <a:r>
              <a:rPr lang="en-GB" sz="900" dirty="0">
                <a:latin typeface="Latin Modern Roman 12" charset="0"/>
                <a:ea typeface="Latin Modern Roman 12" charset="0"/>
                <a:cs typeface="Latin Modern Roman 12" charset="0"/>
              </a:rPr>
              <a:t>/cybersecurity-a-gating-issue-for-safety-in-a-connected-and-automated-vehicle-future/</a:t>
            </a:r>
            <a:endParaRPr lang="en-GB" sz="9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73" y="2438042"/>
            <a:ext cx="5583790" cy="2096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XBackground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– Intra vehicle networks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208327"/>
            <a:ext cx="2676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Shane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Tuhoy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Martin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Glavin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Ciar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 ́an Hughes, Edward Jones, Mohan Trivedi, and Liam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Kilmartin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Intra-vehicle networks: A review. IEEE Transactions on Intelligent Transportation Systems, January 2014. </a:t>
            </a:r>
            <a:endParaRPr lang="en-US" sz="10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38" y="742419"/>
            <a:ext cx="5765323" cy="1695623"/>
          </a:xfrm>
        </p:spPr>
      </p:pic>
    </p:spTree>
    <p:extLst>
      <p:ext uri="{BB962C8B-B14F-4D97-AF65-F5344CB8AC3E}">
        <p14:creationId xmlns:p14="http://schemas.microsoft.com/office/powerpoint/2010/main" val="168530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667759"/>
            <a:ext cx="8753475" cy="4125343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Physical access attacks: ECDSA + Permission table + OBD-II Server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Remote session hijacking: HMAC-SHA256.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OBD-Server: </a:t>
            </a:r>
          </a:p>
          <a:p>
            <a:pPr lvl="2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Private key storage.</a:t>
            </a:r>
          </a:p>
          <a:p>
            <a:pPr lvl="2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Private key API.</a:t>
            </a:r>
          </a:p>
          <a:p>
            <a:pPr lvl="2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User Authentication.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Cryptographic primitives. 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 Model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Example Attacks: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3072" y="4054438"/>
            <a:ext cx="4679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Cyber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security and resilience of smart cars. Technical report, Agency for Network and Information Security (ENISA), 2016. </a:t>
            </a:r>
            <a:endParaRPr lang="en-US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Charlie Miller and Chris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Valasek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Adventures in automotive networks and control units. 2014.</a:t>
            </a: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7" name="Picture 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07" y="931343"/>
            <a:ext cx="4021873" cy="2642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06" y="931343"/>
            <a:ext cx="4021873" cy="2642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05" y="931343"/>
            <a:ext cx="4021873" cy="26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Example Attacks: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Speedometer.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Denial of Service.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Diagnostic Session.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29" y="4362215"/>
            <a:ext cx="5556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Charlie Miller and Chris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Valasek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Adventures in automotive networks and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control units. 2014.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1099535"/>
            <a:ext cx="4021873" cy="2642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1099535"/>
            <a:ext cx="4021873" cy="2642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1091033"/>
            <a:ext cx="4021873" cy="26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2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Model – Remote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Session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Hijacking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7" y="3214742"/>
            <a:ext cx="1311880" cy="689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570" y="3912590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265046" y="2528822"/>
            <a:ext cx="1" cy="575311"/>
          </a:xfrm>
          <a:prstGeom prst="straightConnector1">
            <a:avLst/>
          </a:prstGeom>
          <a:ln w="28575" cmpd="sng">
            <a:solidFill>
              <a:srgbClr val="8C365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6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Model –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Physical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Access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11593" y="275923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144916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OBD-II security issues:</a:t>
            </a:r>
          </a:p>
          <a:p>
            <a:pPr lvl="1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Provides direct access to intra vehicle network.</a:t>
            </a:r>
          </a:p>
          <a:p>
            <a:pPr lvl="1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Inherits security issues of underlying signalling protocol (i.e. CAN):</a:t>
            </a:r>
          </a:p>
          <a:p>
            <a:pPr lvl="2"/>
            <a:r>
              <a:rPr lang="is-IS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Eavesdropping</a:t>
            </a:r>
          </a:p>
          <a:p>
            <a:pPr lvl="2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 Denial of Service</a:t>
            </a:r>
          </a:p>
          <a:p>
            <a:pPr lvl="2"/>
            <a:r>
              <a:rPr lang="is-IS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etc.</a:t>
            </a: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0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Signalling Protocol </a:t>
            </a:r>
            <a:r>
              <a:rPr lang="is-IS" dirty="0">
                <a:latin typeface="Latin Modern Roman 12" charset="0"/>
                <a:ea typeface="Latin Modern Roman 12" charset="0"/>
                <a:cs typeface="Latin Modern Roman 12" charset="0"/>
              </a:rPr>
              <a:t>ISO </a:t>
            </a:r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15765 CAN (ISO-TP).</a:t>
            </a:r>
          </a:p>
          <a:p>
            <a:pPr lvl="1"/>
            <a:r>
              <a:rPr lang="en-US" dirty="0" smtClean="0">
                <a:latin typeface="Latin Modern Roman 12" charset="0"/>
                <a:ea typeface="Latin Modern Roman 12" charset="0"/>
                <a:cs typeface="Latin Modern Roman 12" charset="0"/>
              </a:rPr>
              <a:t>S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peed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: 250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>
                <a:latin typeface="Latin Modern Roman 12" charset="0"/>
                <a:ea typeface="Latin Modern Roman 12" charset="0"/>
                <a:cs typeface="Latin Modern Roman 12" charset="0"/>
              </a:rPr>
              <a:t>500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kbit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/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sec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.</a:t>
            </a:r>
          </a:p>
          <a:p>
            <a:pPr lvl="1"/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M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essage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length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up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to </a:t>
            </a:r>
            <a:r>
              <a:rPr lang="sk-SK" dirty="0">
                <a:latin typeface="Latin Modern Roman 12" charset="0"/>
                <a:ea typeface="Latin Modern Roman 12" charset="0"/>
                <a:cs typeface="Latin Modern Roman 12" charset="0"/>
              </a:rPr>
              <a:t>4095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bytes</a:t>
            </a:r>
            <a:r>
              <a:rPr lang="sk-SK" dirty="0" smtClean="0"/>
              <a:t>.</a:t>
            </a:r>
          </a:p>
          <a:p>
            <a:pPr lvl="1"/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Split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message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up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into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different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frames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.</a:t>
            </a:r>
          </a:p>
          <a:p>
            <a:pPr lvl="1"/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First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data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byte =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Protocol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control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information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(PCI).</a:t>
            </a:r>
          </a:p>
          <a:p>
            <a:pPr lvl="1"/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4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types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: Single (SF),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First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(FF),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Consecutive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(CF),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Flow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Control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(FC).</a:t>
            </a:r>
            <a:endParaRPr lang="hr-HR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hr-HR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ISO 15765-2:2016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Road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vehicles -- Diagnostic communication over Controller Area Network (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DoCAN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) -- Part 2: Transport protocol and network layer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services, Standard,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Internation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Organisation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for standardization, 2016.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3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ISO-TP frame types: </a:t>
            </a:r>
          </a:p>
          <a:p>
            <a:pPr lvl="1"/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Single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(SF) = 0.</a:t>
            </a:r>
          </a:p>
          <a:p>
            <a:pPr lvl="1"/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First </a:t>
            </a:r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F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(FF) = 1.</a:t>
            </a:r>
          </a:p>
          <a:p>
            <a:pPr lvl="1"/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Consecutive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F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(CF) = 2.</a:t>
            </a:r>
          </a:p>
          <a:p>
            <a:pPr lvl="1"/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Flow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control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F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(FC) = 3.</a:t>
            </a:r>
            <a:endParaRPr lang="hr-HR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ISO 15765-2:2016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Road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vehicles -- Diagnostic communication over Controller Area Network (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DoCAN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) -- Part 2: Transport protocol and network layer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services, Standard,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Internation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Organisation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for standardization, 2016.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8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ISO-TP: 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ISO 15765-2:2016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Road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vehicles -- Diagnostic communication over Controller Area Network (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DoCAN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) -- Part 2: Transport protocol and network layer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services, Standard,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Internation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Organisation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for standardization, 2016.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05" y="788255"/>
            <a:ext cx="4640326" cy="33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 – Problem Statement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1363119"/>
            <a:ext cx="8753475" cy="3429983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On-Board Diagnostics (OBD-II) 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Help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t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echnicians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d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iagnose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and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repair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c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omplex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p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roblems 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Allows access to vehicle subsystems via connector.</a:t>
            </a:r>
          </a:p>
          <a:p>
            <a:pPr lvl="1"/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Works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with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multiple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protocols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(CAN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mostly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used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).</a:t>
            </a:r>
            <a:endParaRPr lang="nl-NL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050" y="4269881"/>
            <a:ext cx="5319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Latin Modern Roman 12" charset="0"/>
                <a:ea typeface="Latin Modern Roman 12" charset="0"/>
                <a:cs typeface="Latin Modern Roman 12" charset="0"/>
              </a:rPr>
              <a:t>https://</a:t>
            </a:r>
            <a:r>
              <a:rPr lang="en-GB" sz="9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en.wikipedia.org</a:t>
            </a:r>
            <a:r>
              <a:rPr lang="en-GB" sz="9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/wiki/On-</a:t>
            </a:r>
            <a:r>
              <a:rPr lang="en-GB" sz="9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board_diagnostics</a:t>
            </a:r>
            <a:endParaRPr lang="en-GB" sz="9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sz="900" dirty="0">
                <a:latin typeface="Latin Modern Roman 12" charset="0"/>
                <a:ea typeface="Latin Modern Roman 12" charset="0"/>
                <a:cs typeface="Latin Modern Roman 12" charset="0"/>
              </a:rPr>
              <a:t>Allen Lyons, California Air Resources Board , On-Board Diagnostics (OBD) Program Overview, 2015 . </a:t>
            </a:r>
          </a:p>
          <a:p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25" y="144539"/>
            <a:ext cx="2470431" cy="15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Data Link Connector (DLC)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631" y="4054438"/>
            <a:ext cx="4946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ISO15031-3. Road vehicles – communication between vehicle and external equipment for emissions-related diagnostics – part 3: Diagnostic connector and related electrical circuits: Specification and use.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Wikipedia contributors. On-board diagnostics — Wikipedia, the free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encyclopedia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2018. [Online; accessed 29-November-2018]. URL: https://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en.wikipedia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org/w/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index.php?title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On-board_diagnostics&amp;oldid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=870086948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6" y="2338968"/>
            <a:ext cx="276860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41" y="2338968"/>
            <a:ext cx="2768600" cy="1104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76973" y="351410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Type A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9542" y="3475385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Type B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3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Message Arbitration: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 ID bit either dominant (0) or recessive (1).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Upon multiple concurrent transmission: arbitration.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Lower ID = Higher priority.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50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Frames: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Data frame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Error frame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Remote frame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Overload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Architecture: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53</a:t>
            </a:fld>
            <a:endParaRPr lang="en-US"/>
          </a:p>
        </p:txBody>
      </p:sp>
      <p:pic>
        <p:nvPicPr>
          <p:cNvPr id="1028" name="Picture 4" descr="https://upload.wikimedia.org/wikipedia/commons/thumb/c/c0/CAN_Node.png/800px-CAN_N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075" y="653078"/>
            <a:ext cx="4476836" cy="361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0631" y="4399846"/>
            <a:ext cx="5623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Wikipedia contributors. Can bus — Wikipedia, the free encyclopedia, 2018. [Online; accessed 29-November-2018]. URL: https://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en.wikipedia.org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/w/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index.php?title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=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CAN_bus&amp;oldid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=870995924</a:t>
            </a:r>
            <a:r>
              <a:rPr lang="en-US" sz="1000" dirty="0"/>
              <a:t>. </a:t>
            </a:r>
            <a:endParaRPr lang="en-US" sz="1000" dirty="0"/>
          </a:p>
          <a:p>
            <a:pPr algn="ctr"/>
            <a:endParaRPr lang="en-GB" sz="1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783820" y="1920260"/>
            <a:ext cx="2044390" cy="15091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</p:spTree>
    <p:extLst>
      <p:ext uri="{BB962C8B-B14F-4D97-AF65-F5344CB8AC3E}">
        <p14:creationId xmlns:p14="http://schemas.microsoft.com/office/powerpoint/2010/main" val="25722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Layers: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Application Layer.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Object Layer.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Transfer Layer.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Physical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21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Potential hacking results.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Vehicle Theft.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Changing Emission information (“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Dieselgate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”).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Reduce odometer value.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Change recorded data after crash.</a:t>
            </a:r>
          </a:p>
          <a:p>
            <a:pPr lvl="1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…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7955" y="4107312"/>
            <a:ext cx="54248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EXTREMETECH, „Hack the diagnostics connector, steal yourself a BMW in 3 minutes </a:t>
            </a:r>
            <a:endParaRPr lang="en-US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Stephanie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Bayer, Thomas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Enderle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Dennis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Kengo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 Oka , Marko Wolf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.</a:t>
            </a:r>
          </a:p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Security Crash Test – Practical Security Evaluations of Automotive Onboard IT Components</a:t>
            </a:r>
            <a:r>
              <a:rPr lang="en-US" sz="1200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</a:p>
          <a:p>
            <a:pPr algn="ctr"/>
            <a:endParaRPr lang="en-US" sz="1200" dirty="0"/>
          </a:p>
          <a:p>
            <a:pPr algn="ctr"/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108195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931356"/>
            <a:ext cx="8753475" cy="3429983"/>
          </a:xfrm>
        </p:spPr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Automobile hacking has become one of the major concerns for software security today: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Over 100M lines of code deployed over more than 70 ECU’s.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Networking protocols (e.g. CAN).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Increasing 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connectability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(Bluetooth, 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Wifi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, 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etc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0693" y="3658605"/>
            <a:ext cx="49295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Lee Pike, Jamey Sharp, Mark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Tullsen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, Patrick C. Hickey and James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Bielman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. 2015. </a:t>
            </a: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automobile: A comprehensive approach. </a:t>
            </a:r>
          </a:p>
          <a:p>
            <a:pPr algn="ctr"/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Dan </a:t>
            </a:r>
            <a:r>
              <a:rPr lang="en-GB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Klinedinst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, Christopher King. 2016</a:t>
            </a:r>
          </a:p>
          <a:p>
            <a:pPr algn="ctr"/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On Board Diagnostics: Risks and Vulnerabilities of the Connected Vehicle </a:t>
            </a:r>
          </a:p>
          <a:p>
            <a:pPr algn="ctr"/>
            <a:endParaRPr lang="en-GB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9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Survey vulnerabilities of the OBD-II interface.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 proposal of a role-based access control model for OBD-II, based on public-key cryptography.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 open source ‘proof-of-concept’ implementation on resource-constrained hardware and evaluate based on proposed challenges</a:t>
            </a:r>
            <a:r>
              <a:rPr lang="en-GB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931356"/>
            <a:ext cx="8753475" cy="3429983"/>
          </a:xfrm>
        </p:spPr>
        <p:txBody>
          <a:bodyPr/>
          <a:lstStyle/>
          <a:p>
            <a:r>
              <a:rPr lang="en-GB" dirty="0" smtClean="0"/>
              <a:t>Automobile hacking has become one of the major concerns for software security today:</a:t>
            </a:r>
          </a:p>
          <a:p>
            <a:pPr lvl="1"/>
            <a:r>
              <a:rPr lang="en-GB" dirty="0" smtClean="0"/>
              <a:t>Over 100M lines of code deployed over more than 70 ECU’s.</a:t>
            </a:r>
          </a:p>
          <a:p>
            <a:pPr lvl="1"/>
            <a:r>
              <a:rPr lang="en-GB" dirty="0" smtClean="0"/>
              <a:t>Networking protocols (e.g. CAN).</a:t>
            </a:r>
          </a:p>
          <a:p>
            <a:pPr lvl="1"/>
            <a:r>
              <a:rPr lang="en-GB" dirty="0" smtClean="0"/>
              <a:t>Increasing </a:t>
            </a:r>
            <a:r>
              <a:rPr lang="en-GB" dirty="0" err="1" smtClean="0"/>
              <a:t>connectability</a:t>
            </a:r>
            <a:r>
              <a:rPr lang="en-GB" dirty="0" smtClean="0"/>
              <a:t> (Bluetooth, </a:t>
            </a:r>
            <a:r>
              <a:rPr lang="en-GB" dirty="0" err="1" smtClean="0"/>
              <a:t>Wifi</a:t>
            </a:r>
            <a:r>
              <a:rPr lang="en-GB" dirty="0" smtClean="0"/>
              <a:t>, </a:t>
            </a:r>
            <a:r>
              <a:rPr lang="en-GB" dirty="0" err="1" smtClean="0"/>
              <a:t>etc</a:t>
            </a:r>
            <a:r>
              <a:rPr lang="en-GB" dirty="0" smtClean="0"/>
              <a:t>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0693" y="3658605"/>
            <a:ext cx="49295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mtClean="0"/>
              <a:t>Lee Pike, Jamey Sharp, Mark </a:t>
            </a:r>
            <a:r>
              <a:rPr lang="en-US" sz="1000" err="1" smtClean="0"/>
              <a:t>Tullsen</a:t>
            </a:r>
            <a:r>
              <a:rPr lang="en-US" sz="1000" smtClean="0"/>
              <a:t>, Patrick C. Hickey and James </a:t>
            </a:r>
            <a:r>
              <a:rPr lang="en-US" sz="1000" err="1" smtClean="0"/>
              <a:t>Bielman</a:t>
            </a:r>
            <a:r>
              <a:rPr lang="en-US" sz="1000" smtClean="0"/>
              <a:t>. 2015. </a:t>
            </a:r>
          </a:p>
          <a:p>
            <a:pPr algn="ctr"/>
            <a:r>
              <a:rPr lang="en-US" sz="1000" smtClean="0"/>
              <a:t>Securing the automobile: A comprehensive approach. </a:t>
            </a:r>
          </a:p>
          <a:p>
            <a:pPr algn="ctr"/>
            <a:endParaRPr lang="en-GB" sz="1000" smtClean="0"/>
          </a:p>
          <a:p>
            <a:pPr algn="ctr"/>
            <a:r>
              <a:rPr lang="en-GB" sz="1000" smtClean="0"/>
              <a:t>Dan </a:t>
            </a:r>
            <a:r>
              <a:rPr lang="en-GB" sz="1000" err="1" smtClean="0"/>
              <a:t>Klinedinst</a:t>
            </a:r>
            <a:r>
              <a:rPr lang="en-GB" sz="1000" smtClean="0"/>
              <a:t>, Christopher King. 2016</a:t>
            </a:r>
          </a:p>
          <a:p>
            <a:pPr algn="ctr"/>
            <a:r>
              <a:rPr lang="en-GB" sz="1000" smtClean="0"/>
              <a:t>On Board Diagnostics: Risks and Vulnerabilities of the Connected Vehicle </a:t>
            </a:r>
          </a:p>
          <a:p>
            <a:pPr algn="ctr"/>
            <a:endParaRPr lang="en-GB" sz="1000"/>
          </a:p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581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68" y="1455689"/>
            <a:ext cx="2629683" cy="195284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374968" y="1455689"/>
            <a:ext cx="2629683" cy="195284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596407" y="2098582"/>
            <a:ext cx="667062" cy="667062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5" idx="3"/>
            <a:endCxn id="30" idx="1"/>
          </p:cNvCxnSpPr>
          <p:nvPr/>
        </p:nvCxnSpPr>
        <p:spPr>
          <a:xfrm flipV="1">
            <a:off x="4001078" y="2432113"/>
            <a:ext cx="595329" cy="2591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2" y="2078521"/>
            <a:ext cx="1311880" cy="68979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–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Problem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Statement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73254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Security Issues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11496" y="856211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321477" y="1338226"/>
            <a:ext cx="8501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’</a:t>
            </a:r>
            <a:r>
              <a:rPr lang="en-US" sz="2400" b="1" smtClean="0"/>
              <a:t>CAN</a:t>
            </a:r>
            <a:r>
              <a:rPr lang="en-US" sz="2400" b="1"/>
              <a:t>, by design, offers no protection from </a:t>
            </a:r>
            <a:r>
              <a:rPr lang="en-US" sz="2400" b="1" smtClean="0"/>
              <a:t>manipulation</a:t>
            </a:r>
            <a:r>
              <a:rPr lang="en-US" sz="2400" smtClean="0"/>
              <a:t>’</a:t>
            </a:r>
            <a:r>
              <a:rPr lang="en-US" sz="1800" smtClean="0"/>
              <a:t> </a:t>
            </a:r>
          </a:p>
          <a:p>
            <a:pPr algn="ctr"/>
            <a:r>
              <a:rPr lang="en-US" sz="1200" smtClean="0"/>
              <a:t>(</a:t>
            </a:r>
            <a:r>
              <a:rPr lang="en-US" sz="1200"/>
              <a:t>Miller, 2013), (</a:t>
            </a:r>
            <a:r>
              <a:rPr lang="en-US" sz="1200" err="1"/>
              <a:t>Koscher</a:t>
            </a:r>
            <a:r>
              <a:rPr lang="en-US" sz="1200"/>
              <a:t>, 2010) </a:t>
            </a:r>
          </a:p>
          <a:p>
            <a:pPr algn="ctr"/>
            <a:endParaRPr lang="en-US" sz="1200" err="1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mtClean="0"/>
          </a:p>
          <a:p>
            <a:endParaRPr lang="en-US"/>
          </a:p>
          <a:p>
            <a:r>
              <a:rPr lang="en-US" smtClean="0"/>
              <a:t>No source address =&gt; No certainty about origin.</a:t>
            </a:r>
          </a:p>
          <a:p>
            <a:r>
              <a:rPr lang="en-US" smtClean="0"/>
              <a:t>Broadcast nature =&gt; Information Disclosure.</a:t>
            </a:r>
          </a:p>
          <a:p>
            <a:r>
              <a:rPr lang="en-US" smtClean="0"/>
              <a:t>Prioritized ID’s =&gt; Denial of Service.</a:t>
            </a:r>
          </a:p>
          <a:p>
            <a:r>
              <a:rPr lang="en-US" smtClean="0"/>
              <a:t>No support for encryption or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4378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Threat</a:t>
            </a:r>
            <a:r>
              <a:rPr lang="nl-NL" smtClean="0"/>
              <a:t> Model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030778" y="2777011"/>
            <a:ext cx="573578" cy="82540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679136"/>
            <a:ext cx="465383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Physical Access to OBD-II DLC.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Ability to inject arbitrary packets.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Able to exploit vulnerabilities in ECU software.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14812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OBD-II Access Control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46755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Introduction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/>
          <a:lstStyle/>
          <a:p>
            <a:r>
              <a:rPr lang="en-GB" smtClean="0"/>
              <a:t>Thesis Subject: </a:t>
            </a:r>
            <a:r>
              <a:rPr lang="en-GB" b="1" smtClean="0"/>
              <a:t>Role Based Access Control.</a:t>
            </a:r>
          </a:p>
          <a:p>
            <a:r>
              <a:rPr lang="en-GB" smtClean="0"/>
              <a:t>Every role determines what kind of access is permitted.</a:t>
            </a:r>
          </a:p>
          <a:p>
            <a:r>
              <a:rPr lang="en-GB" smtClean="0"/>
              <a:t>For example:</a:t>
            </a:r>
          </a:p>
          <a:p>
            <a:pPr lvl="1"/>
            <a:r>
              <a:rPr lang="en-GB" smtClean="0"/>
              <a:t>Repair shop =&gt; Read diagnostics information only.</a:t>
            </a:r>
          </a:p>
          <a:p>
            <a:pPr lvl="1"/>
            <a:r>
              <a:rPr lang="en-GB" smtClean="0"/>
              <a:t>Official dealership =&gt; Diagnostics + ability to fix/test faulty ECU’s.</a:t>
            </a:r>
          </a:p>
          <a:p>
            <a:pPr lvl="1"/>
            <a:r>
              <a:rPr lang="en-GB" smtClean="0"/>
              <a:t>Police =&gt; Check integrity of vehicle network.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585258" y="2402863"/>
            <a:ext cx="3765666" cy="14139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36372" y="1057817"/>
            <a:ext cx="4965354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Introduction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11" y="2174730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2" y="2002644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8" y="2905717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TextBox 15"/>
          <p:cNvSpPr txBox="1"/>
          <p:nvPr/>
        </p:nvSpPr>
        <p:spPr>
          <a:xfrm>
            <a:off x="297552" y="3235040"/>
            <a:ext cx="970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Private Key</a:t>
            </a:r>
            <a:endParaRPr lang="en-GB" sz="1200" err="1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34" y="2899912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7" name="TextBox 16"/>
          <p:cNvSpPr txBox="1"/>
          <p:nvPr/>
        </p:nvSpPr>
        <p:spPr>
          <a:xfrm>
            <a:off x="2928888" y="3235040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Public Key</a:t>
            </a:r>
            <a:endParaRPr lang="en-GB" sz="1200" err="1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46167" y="3054165"/>
            <a:ext cx="1234464" cy="0"/>
          </a:xfrm>
          <a:prstGeom prst="straightConnector1">
            <a:avLst/>
          </a:prstGeom>
          <a:ln w="3175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96508" y="1756423"/>
            <a:ext cx="1135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smtClean="0"/>
              <a:t>Central Gateway</a:t>
            </a:r>
          </a:p>
        </p:txBody>
      </p:sp>
    </p:spTree>
    <p:extLst>
      <p:ext uri="{BB962C8B-B14F-4D97-AF65-F5344CB8AC3E}">
        <p14:creationId xmlns:p14="http://schemas.microsoft.com/office/powerpoint/2010/main" val="169196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Introduction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>
            <a:normAutofit/>
          </a:bodyPr>
          <a:lstStyle/>
          <a:p>
            <a:r>
              <a:rPr lang="en-GB" dirty="0" smtClean="0"/>
              <a:t>Challenges:</a:t>
            </a:r>
            <a:endParaRPr lang="en-GB" dirty="0"/>
          </a:p>
          <a:p>
            <a:pPr lvl="1"/>
            <a:r>
              <a:rPr lang="en-GB" dirty="0" smtClean="0"/>
              <a:t>PKI infrastructure.</a:t>
            </a:r>
          </a:p>
          <a:p>
            <a:pPr lvl="1"/>
            <a:r>
              <a:rPr lang="en-GB" dirty="0" smtClean="0"/>
              <a:t>Authentication protocol (challenge response).</a:t>
            </a:r>
          </a:p>
          <a:p>
            <a:pPr lvl="1"/>
            <a:r>
              <a:rPr lang="en-GB" dirty="0" smtClean="0"/>
              <a:t>Permissions table.</a:t>
            </a:r>
          </a:p>
          <a:p>
            <a:pPr lvl="1"/>
            <a:r>
              <a:rPr lang="en-GB" dirty="0" smtClean="0"/>
              <a:t>Secure private key API.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76086" y="430135"/>
            <a:ext cx="8839200" cy="1938992"/>
          </a:xfrm>
        </p:spPr>
        <p:txBody>
          <a:bodyPr/>
          <a:lstStyle/>
          <a:p>
            <a:pPr algn="ctr"/>
            <a:r>
              <a:rPr lang="en-US"/>
              <a:t>Security, Vulnerability and Protection of Vehicular On-board Diagnostics </a:t>
            </a:r>
            <a:br>
              <a:rPr lang="en-US"/>
            </a:br>
            <a:endParaRPr lang="nl-BE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023881" y="1635615"/>
            <a:ext cx="69773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Aastha</a:t>
            </a:r>
            <a:r>
              <a:rPr lang="en-US" sz="1200" dirty="0"/>
              <a:t> Yadav, Gaurav Bose, Radhika </a:t>
            </a:r>
            <a:r>
              <a:rPr lang="en-US" sz="1200" dirty="0" err="1"/>
              <a:t>Bhange</a:t>
            </a:r>
            <a:r>
              <a:rPr lang="en-US" sz="1200" dirty="0"/>
              <a:t>, Karan Kapoor, </a:t>
            </a:r>
            <a:r>
              <a:rPr lang="en-US" sz="1200" dirty="0" err="1"/>
              <a:t>N.Ch.S.N</a:t>
            </a:r>
            <a:r>
              <a:rPr lang="en-US" sz="1200" dirty="0"/>
              <a:t> </a:t>
            </a:r>
            <a:r>
              <a:rPr lang="en-US" sz="1200" dirty="0" err="1"/>
              <a:t>Iyengar</a:t>
            </a:r>
            <a:r>
              <a:rPr lang="en-US" sz="1200" dirty="0"/>
              <a:t>, Ronnie D. </a:t>
            </a:r>
            <a:r>
              <a:rPr lang="en-US" sz="1200" dirty="0" err="1" smtClean="0"/>
              <a:t>Caytiles</a:t>
            </a:r>
            <a:endParaRPr lang="en-US" sz="1200" dirty="0" smtClean="0"/>
          </a:p>
          <a:p>
            <a:pPr algn="ctr"/>
            <a:r>
              <a:rPr lang="en-US" sz="1200" dirty="0"/>
              <a:t>VIT University.Vellore-632014, </a:t>
            </a:r>
            <a:r>
              <a:rPr lang="en-US" sz="1200" dirty="0" err="1"/>
              <a:t>Tamilnadu</a:t>
            </a:r>
            <a:r>
              <a:rPr lang="en-US" sz="1200" dirty="0"/>
              <a:t>, India, </a:t>
            </a:r>
            <a:r>
              <a:rPr lang="en-US" sz="1200" dirty="0" err="1" smtClean="0"/>
              <a:t>Hannam</a:t>
            </a:r>
            <a:r>
              <a:rPr lang="en-US" sz="1200" dirty="0" smtClean="0"/>
              <a:t> </a:t>
            </a:r>
            <a:r>
              <a:rPr lang="en-US" sz="1200" dirty="0"/>
              <a:t>University, Korea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 smtClean="0"/>
              <a:t> </a:t>
            </a:r>
            <a:endParaRPr lang="en-US" sz="1400" dirty="0"/>
          </a:p>
          <a:p>
            <a:pPr algn="ctr"/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4551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Paper - </a:t>
            </a:r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Outline: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Introduction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Motivation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Background Research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Points Entry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On-Board Diagnostic (OBD)-II Port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OBD-II Port Security Threats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Security Solution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Conclusion</a:t>
            </a:r>
          </a:p>
          <a:p>
            <a:pPr marL="868680" lvl="1" indent="-457200">
              <a:buFont typeface="+mj-lt"/>
              <a:buAutoNum type="arabicPeriod"/>
            </a:pPr>
            <a:endParaRPr lang="nl-NL" dirty="0"/>
          </a:p>
          <a:p>
            <a:pPr lvl="1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Paper -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Outline: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Introduction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Motivation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Background Research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Points Entry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b="1" dirty="0" smtClean="0"/>
              <a:t>On-Board Diagnostic (OBD)-II Port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b="1" dirty="0" smtClean="0"/>
              <a:t>OBD-II Port Security Threats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b="1" dirty="0" smtClean="0"/>
              <a:t>Security Solution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Conclusion</a:t>
            </a:r>
          </a:p>
          <a:p>
            <a:pPr marL="868680" lvl="1" indent="-457200">
              <a:buFont typeface="+mj-lt"/>
              <a:buAutoNum type="arabicPeriod"/>
            </a:pPr>
            <a:endParaRPr lang="nl-NL" dirty="0"/>
          </a:p>
          <a:p>
            <a:pPr lvl="1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76086" y="430135"/>
            <a:ext cx="8839200" cy="1938992"/>
          </a:xfrm>
        </p:spPr>
        <p:txBody>
          <a:bodyPr/>
          <a:lstStyle/>
          <a:p>
            <a:pPr algn="ctr"/>
            <a:r>
              <a:rPr lang="en-US"/>
              <a:t>Security, Vulnerability and Protection of Vehicular On-board Diagnostics </a:t>
            </a:r>
            <a:br>
              <a:rPr lang="en-US"/>
            </a:br>
            <a:endParaRPr lang="nl-BE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023881" y="1635615"/>
            <a:ext cx="69773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Aastha</a:t>
            </a:r>
            <a:r>
              <a:rPr lang="en-US" sz="1200" dirty="0"/>
              <a:t> Yadav, Gaurav Bose, Radhika </a:t>
            </a:r>
            <a:r>
              <a:rPr lang="en-US" sz="1200" dirty="0" err="1"/>
              <a:t>Bhange</a:t>
            </a:r>
            <a:r>
              <a:rPr lang="en-US" sz="1200" dirty="0"/>
              <a:t>, Karan Kapoor, </a:t>
            </a:r>
            <a:r>
              <a:rPr lang="en-US" sz="1200" dirty="0" err="1"/>
              <a:t>N.Ch.S.N</a:t>
            </a:r>
            <a:r>
              <a:rPr lang="en-US" sz="1200" dirty="0"/>
              <a:t> </a:t>
            </a:r>
            <a:r>
              <a:rPr lang="en-US" sz="1200" dirty="0" err="1"/>
              <a:t>Iyengar</a:t>
            </a:r>
            <a:r>
              <a:rPr lang="en-US" sz="1200" dirty="0"/>
              <a:t>, Ronnie D. </a:t>
            </a:r>
            <a:r>
              <a:rPr lang="en-US" sz="1200" dirty="0" err="1" smtClean="0"/>
              <a:t>Caytiles</a:t>
            </a:r>
            <a:endParaRPr lang="en-US" sz="1200" dirty="0" smtClean="0"/>
          </a:p>
          <a:p>
            <a:pPr algn="ctr"/>
            <a:r>
              <a:rPr lang="en-US" sz="1200" dirty="0"/>
              <a:t>VIT University.Vellore-632014, </a:t>
            </a:r>
            <a:r>
              <a:rPr lang="en-US" sz="1200" dirty="0" err="1"/>
              <a:t>Tamilnadu</a:t>
            </a:r>
            <a:r>
              <a:rPr lang="en-US" sz="1200" dirty="0"/>
              <a:t>, India, </a:t>
            </a:r>
            <a:r>
              <a:rPr lang="en-US" sz="1200" dirty="0" err="1" smtClean="0"/>
              <a:t>Hannam</a:t>
            </a:r>
            <a:r>
              <a:rPr lang="en-US" sz="1200" dirty="0" smtClean="0"/>
              <a:t> </a:t>
            </a:r>
            <a:r>
              <a:rPr lang="en-US" sz="1200" dirty="0"/>
              <a:t>University, Korea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 smtClean="0"/>
              <a:t> </a:t>
            </a:r>
            <a:endParaRPr lang="en-US" sz="1400" dirty="0"/>
          </a:p>
          <a:p>
            <a:pPr algn="ctr"/>
            <a:endParaRPr lang="en-GB" sz="1200" dirty="0" smtClean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92960" y="2866721"/>
            <a:ext cx="8839200" cy="70788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41148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nl-BE" dirty="0" smtClean="0"/>
              <a:t>Proposed Security Solutions</a:t>
            </a:r>
          </a:p>
        </p:txBody>
      </p:sp>
    </p:spTree>
    <p:extLst>
      <p:ext uri="{BB962C8B-B14F-4D97-AF65-F5344CB8AC3E}">
        <p14:creationId xmlns:p14="http://schemas.microsoft.com/office/powerpoint/2010/main" val="14008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Challenges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Compatibility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portability, practicality, no hardware modifications.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Performance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Speed, no interference with other systems. 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Protect against unauthorised access</a:t>
            </a:r>
            <a:r>
              <a:rPr lang="en-GB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Seed</a:t>
            </a:r>
            <a:r>
              <a:rPr lang="nl-NL" dirty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Implement security at ECU level.</a:t>
            </a:r>
          </a:p>
          <a:p>
            <a:r>
              <a:rPr lang="en-GB" dirty="0" smtClean="0"/>
              <a:t>Every ECU holds a secret key.</a:t>
            </a:r>
          </a:p>
          <a:p>
            <a:r>
              <a:rPr lang="en-GB" dirty="0" smtClean="0"/>
              <a:t>Algorithm: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Tester sends a PID to the ECU.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ECU sends a seed value to the Tester.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Both ECU and Tester calculate response from seed and secret key.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Tester sends response to ECU where it is verified.</a:t>
            </a:r>
            <a:endParaRPr lang="nl-NL" dirty="0"/>
          </a:p>
          <a:p>
            <a:pPr lvl="1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Seed</a:t>
            </a:r>
            <a:r>
              <a:rPr lang="nl-NL" dirty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Security Issues:</a:t>
            </a:r>
          </a:p>
          <a:p>
            <a:pPr lvl="1"/>
            <a:r>
              <a:rPr lang="en-GB" dirty="0" smtClean="0"/>
              <a:t>Same secret key shared.</a:t>
            </a:r>
          </a:p>
          <a:p>
            <a:pPr lvl="1"/>
            <a:r>
              <a:rPr lang="en-GB" dirty="0" smtClean="0"/>
              <a:t>Secret key stored in unprotected memory.</a:t>
            </a:r>
          </a:p>
          <a:p>
            <a:pPr lvl="1"/>
            <a:r>
              <a:rPr lang="en-GB" dirty="0" smtClean="0"/>
              <a:t>Algorithms are proprietary and Confidential (Security through Obscurity).</a:t>
            </a:r>
          </a:p>
          <a:p>
            <a:pPr lvl="1"/>
            <a:r>
              <a:rPr lang="en-GB" dirty="0" smtClean="0"/>
              <a:t>Seed values often too short ( 10 min to crack 16 bit seed ).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0124" y="4239104"/>
            <a:ext cx="7383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K. </a:t>
            </a:r>
            <a:r>
              <a:rPr lang="en-US" sz="1000" dirty="0" err="1"/>
              <a:t>Koscher</a:t>
            </a:r>
            <a:r>
              <a:rPr lang="en-US" sz="1000" dirty="0"/>
              <a:t>, A. </a:t>
            </a:r>
            <a:r>
              <a:rPr lang="en-US" sz="1000" dirty="0" err="1"/>
              <a:t>Czeskis</a:t>
            </a:r>
            <a:r>
              <a:rPr lang="en-US" sz="1000" dirty="0"/>
              <a:t>, F. </a:t>
            </a:r>
            <a:r>
              <a:rPr lang="en-US" sz="1000" dirty="0" err="1"/>
              <a:t>Roesner</a:t>
            </a:r>
            <a:r>
              <a:rPr lang="en-US" sz="1000" dirty="0"/>
              <a:t>, S. Patel, T. Kohno, S. </a:t>
            </a:r>
            <a:r>
              <a:rPr lang="en-US" sz="1000" dirty="0" err="1"/>
              <a:t>Checkoway</a:t>
            </a:r>
            <a:r>
              <a:rPr lang="en-US" sz="1000" dirty="0"/>
              <a:t>, D. McCoy, B. Kantor, </a:t>
            </a:r>
            <a:r>
              <a:rPr lang="en-US" sz="1000" dirty="0" err="1"/>
              <a:t>D.Anderson</a:t>
            </a:r>
            <a:r>
              <a:rPr lang="en-US" sz="1000" dirty="0"/>
              <a:t> and </a:t>
            </a:r>
            <a:r>
              <a:rPr lang="en-US" sz="1000" dirty="0" err="1"/>
              <a:t>H.a.o</a:t>
            </a:r>
            <a:r>
              <a:rPr lang="en-US" sz="1000" dirty="0"/>
              <a:t>. </a:t>
            </a:r>
            <a:r>
              <a:rPr lang="en-US" sz="1000" dirty="0" err="1"/>
              <a:t>Shacham</a:t>
            </a:r>
            <a:r>
              <a:rPr lang="en-US" sz="1000" dirty="0" smtClean="0"/>
              <a:t>,</a:t>
            </a:r>
          </a:p>
          <a:p>
            <a:pPr algn="ctr"/>
            <a:r>
              <a:rPr lang="en-US" sz="1000" dirty="0" smtClean="0"/>
              <a:t> </a:t>
            </a:r>
            <a:r>
              <a:rPr lang="en-US" sz="1000" dirty="0"/>
              <a:t>"Experimental security analysis of a modern automobile", Security and Privacy (SP), 2010 IEEE Symposium on, (2010). </a:t>
            </a:r>
          </a:p>
          <a:p>
            <a:pPr algn="ctr"/>
            <a:endParaRPr lang="en-GB" sz="1000" dirty="0" err="1" smtClean="0"/>
          </a:p>
        </p:txBody>
      </p:sp>
    </p:spTree>
    <p:extLst>
      <p:ext uri="{BB962C8B-B14F-4D97-AF65-F5344CB8AC3E}">
        <p14:creationId xmlns:p14="http://schemas.microsoft.com/office/powerpoint/2010/main" val="6413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Two</a:t>
            </a:r>
            <a:r>
              <a:rPr lang="nl-NL" dirty="0"/>
              <a:t> </a:t>
            </a:r>
            <a:r>
              <a:rPr lang="nl-NL" dirty="0" smtClean="0"/>
              <a:t>Way </a:t>
            </a:r>
            <a:r>
              <a:rPr lang="nl-NL" dirty="0" err="1" smtClean="0"/>
              <a:t>Authentication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Extends Seed-Key Algorithm.</a:t>
            </a:r>
          </a:p>
          <a:p>
            <a:r>
              <a:rPr lang="en-GB" dirty="0" smtClean="0"/>
              <a:t>Introduce device that allows client (owner of car) to control access to the OBD-II port.</a:t>
            </a:r>
          </a:p>
          <a:p>
            <a:r>
              <a:rPr lang="en-GB" dirty="0" smtClean="0"/>
              <a:t>Device can be a pager, cell phone, smartphone app, </a:t>
            </a:r>
            <a:r>
              <a:rPr lang="en-GB" dirty="0" err="1" smtClean="0"/>
              <a:t>bluetooth</a:t>
            </a:r>
            <a:r>
              <a:rPr lang="en-GB" dirty="0" smtClean="0"/>
              <a:t>, etc.</a:t>
            </a:r>
          </a:p>
          <a:p>
            <a:r>
              <a:rPr lang="en-GB" dirty="0" smtClean="0"/>
              <a:t>Device allows client to receive and send acknowledgments.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5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Two</a:t>
            </a:r>
            <a:r>
              <a:rPr lang="nl-NL" dirty="0"/>
              <a:t> </a:t>
            </a:r>
            <a:r>
              <a:rPr lang="nl-NL" dirty="0" smtClean="0"/>
              <a:t>Way </a:t>
            </a:r>
            <a:r>
              <a:rPr lang="nl-NL" dirty="0" err="1" smtClean="0"/>
              <a:t>Authentication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62" y="791964"/>
            <a:ext cx="6311171" cy="38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Timer Method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US" dirty="0" smtClean="0"/>
              <a:t>Extends Two-Way authentication method.</a:t>
            </a:r>
          </a:p>
          <a:p>
            <a:r>
              <a:rPr lang="en-US" dirty="0" smtClean="0"/>
              <a:t>Introduces 2 things:</a:t>
            </a:r>
          </a:p>
          <a:p>
            <a:pPr lvl="1"/>
            <a:r>
              <a:rPr lang="en-US" dirty="0" smtClean="0"/>
              <a:t>Timer started once seed is received, if it runs out the client is notified.</a:t>
            </a:r>
          </a:p>
          <a:p>
            <a:pPr lvl="1"/>
            <a:r>
              <a:rPr lang="en-US" dirty="0" smtClean="0"/>
              <a:t>Client needs to enter code when completing acknowledgement.</a:t>
            </a:r>
          </a:p>
          <a:p>
            <a:r>
              <a:rPr lang="en-US" dirty="0" smtClean="0"/>
              <a:t>Timer should prevent brute force attacks.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Paper – My Issues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US" dirty="0" smtClean="0"/>
              <a:t>Solution assumes official tester device.</a:t>
            </a:r>
          </a:p>
          <a:p>
            <a:pPr lvl="1"/>
            <a:r>
              <a:rPr lang="en-US" dirty="0" smtClean="0"/>
              <a:t>Custom tester software could use revealed secret keys.</a:t>
            </a:r>
          </a:p>
          <a:p>
            <a:pPr lvl="1"/>
            <a:r>
              <a:rPr lang="en-US" dirty="0" smtClean="0"/>
              <a:t>Custom tester software would bypass two-way authentication.</a:t>
            </a:r>
          </a:p>
          <a:p>
            <a:r>
              <a:rPr lang="en-US" dirty="0"/>
              <a:t>I</a:t>
            </a:r>
            <a:r>
              <a:rPr lang="en-US" dirty="0" smtClean="0"/>
              <a:t>mplementation uses small key and seed sizes.</a:t>
            </a:r>
          </a:p>
          <a:p>
            <a:pPr lvl="1"/>
            <a:r>
              <a:rPr lang="en-US" dirty="0" smtClean="0"/>
              <a:t>Demo uses 5 bit seeds and keys.</a:t>
            </a:r>
          </a:p>
          <a:p>
            <a:r>
              <a:rPr lang="en-US" dirty="0" smtClean="0"/>
              <a:t>ECU is implemented only virtually (no CAN).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7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Current Thesis Status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282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US" dirty="0" smtClean="0"/>
              <a:t>2 DVK90CAN1 AVR development boards (AT90CAN128).</a:t>
            </a:r>
          </a:p>
          <a:p>
            <a:r>
              <a:rPr lang="en-US" dirty="0" smtClean="0"/>
              <a:t>Gateway:</a:t>
            </a:r>
          </a:p>
          <a:p>
            <a:pPr lvl="1"/>
            <a:r>
              <a:rPr lang="en-US" dirty="0" smtClean="0"/>
              <a:t>Holds public keys &amp; permissions table.</a:t>
            </a:r>
          </a:p>
          <a:p>
            <a:r>
              <a:rPr lang="en-US" dirty="0" smtClean="0"/>
              <a:t>Tester:</a:t>
            </a:r>
          </a:p>
          <a:p>
            <a:pPr lvl="1"/>
            <a:r>
              <a:rPr lang="en-US" dirty="0" smtClean="0"/>
              <a:t>Implements private key API.</a:t>
            </a:r>
          </a:p>
          <a:p>
            <a:pPr lvl="1"/>
            <a:r>
              <a:rPr lang="en-US" dirty="0" smtClean="0"/>
              <a:t>Authenticate &amp; send OBD-II messages.</a:t>
            </a:r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5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Authentication Request.</a:t>
            </a:r>
          </a:p>
          <a:p>
            <a:endParaRPr lang="nl-NL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90898" y="2793076"/>
            <a:ext cx="5274426" cy="361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8350" y="2079943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Remote CAN frame</a:t>
            </a:r>
          </a:p>
          <a:p>
            <a:pPr algn="ctr"/>
            <a:r>
              <a:rPr lang="en-GB" sz="1800" dirty="0" smtClean="0"/>
              <a:t>With Specific ID</a:t>
            </a:r>
          </a:p>
        </p:txBody>
      </p:sp>
    </p:spTree>
    <p:extLst>
      <p:ext uri="{BB962C8B-B14F-4D97-AF65-F5344CB8AC3E}">
        <p14:creationId xmlns:p14="http://schemas.microsoft.com/office/powerpoint/2010/main" val="9096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H="1">
            <a:off x="1990898" y="2793076"/>
            <a:ext cx="52744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/>
              <a:t>Challenge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47353" y="208464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2 CAN Frames</a:t>
            </a:r>
          </a:p>
          <a:p>
            <a:pPr algn="ctr"/>
            <a:r>
              <a:rPr lang="en-GB" sz="1800" dirty="0" smtClean="0"/>
              <a:t>128 bit Challenge</a:t>
            </a:r>
          </a:p>
        </p:txBody>
      </p:sp>
    </p:spTree>
    <p:extLst>
      <p:ext uri="{BB962C8B-B14F-4D97-AF65-F5344CB8AC3E}">
        <p14:creationId xmlns:p14="http://schemas.microsoft.com/office/powerpoint/2010/main" val="143027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Contribution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 proposal of a role-based access control model for OBD-II, based on public-key cryptography.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 open source ‘proof-of-concept’ implementation on resource-constrained hardware and evaluate based on proposed challenges</a:t>
            </a:r>
            <a:r>
              <a:rPr lang="en-GB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Key Attestation</a:t>
            </a:r>
            <a:endParaRPr lang="nl-NL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90898" y="2793076"/>
            <a:ext cx="5274426" cy="361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3333" y="2058006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8 CAN frames</a:t>
            </a:r>
          </a:p>
          <a:p>
            <a:pPr algn="ctr"/>
            <a:r>
              <a:rPr lang="en-GB" sz="1800" dirty="0" smtClean="0"/>
              <a:t>512 bit Signature of Challenge</a:t>
            </a:r>
          </a:p>
        </p:txBody>
      </p:sp>
    </p:spTree>
    <p:extLst>
      <p:ext uri="{BB962C8B-B14F-4D97-AF65-F5344CB8AC3E}">
        <p14:creationId xmlns:p14="http://schemas.microsoft.com/office/powerpoint/2010/main" val="84898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Elliptic Curve Digital Signature Algorithm.</a:t>
            </a:r>
          </a:p>
          <a:p>
            <a:r>
              <a:rPr lang="en-GB" dirty="0" smtClean="0"/>
              <a:t>Key Size:</a:t>
            </a:r>
          </a:p>
          <a:p>
            <a:pPr lvl="1"/>
            <a:r>
              <a:rPr lang="en-GB" dirty="0" smtClean="0"/>
              <a:t>Security level is Key Size / 2 (smaller key than normal DSA).</a:t>
            </a:r>
          </a:p>
          <a:p>
            <a:pPr lvl="1"/>
            <a:r>
              <a:rPr lang="en-GB" dirty="0" smtClean="0"/>
              <a:t>According to NSA 256 bit key sufficient (128-bit security level) .</a:t>
            </a:r>
          </a:p>
          <a:p>
            <a:r>
              <a:rPr lang="en-GB" dirty="0" smtClean="0"/>
              <a:t>Signature Size:</a:t>
            </a:r>
          </a:p>
          <a:p>
            <a:pPr lvl="1"/>
            <a:r>
              <a:rPr lang="en-GB" dirty="0" smtClean="0"/>
              <a:t>Security level is Signature size / 4.</a:t>
            </a:r>
          </a:p>
          <a:p>
            <a:pPr lvl="1"/>
            <a:r>
              <a:rPr lang="en-GB" dirty="0" smtClean="0"/>
              <a:t>A signature of size 512 bit will be sufficient (</a:t>
            </a:r>
            <a:r>
              <a:rPr lang="en-GB" dirty="0"/>
              <a:t>128-bit security </a:t>
            </a:r>
            <a:r>
              <a:rPr lang="en-GB" dirty="0" smtClean="0"/>
              <a:t>level).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9894" y="4517197"/>
            <a:ext cx="42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https://</a:t>
            </a:r>
            <a:r>
              <a:rPr lang="en-GB" sz="1000" dirty="0" smtClean="0"/>
              <a:t>en.wikipedia.org/wiki/Key_size#cite_note-19</a:t>
            </a:r>
          </a:p>
          <a:p>
            <a:pPr algn="ctr"/>
            <a:r>
              <a:rPr lang="en-GB" sz="1000" dirty="0"/>
              <a:t>https://</a:t>
            </a:r>
            <a:r>
              <a:rPr lang="en-GB" sz="1000" dirty="0" err="1"/>
              <a:t>en.wikipedia.org</a:t>
            </a:r>
            <a:r>
              <a:rPr lang="en-GB" sz="1000" dirty="0"/>
              <a:t>/wiki/</a:t>
            </a:r>
            <a:r>
              <a:rPr lang="en-GB" sz="1000" dirty="0" err="1"/>
              <a:t>Elliptic_Curve_Digital_Signature_Algorithm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14302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H="1">
            <a:off x="1990898" y="2793076"/>
            <a:ext cx="52744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Authentication Request.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8354" y="2058006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Remote CAN frame</a:t>
            </a:r>
          </a:p>
          <a:p>
            <a:pPr algn="ctr"/>
            <a:r>
              <a:rPr lang="en-GB" sz="1800" dirty="0" smtClean="0"/>
              <a:t>Acknowledgment</a:t>
            </a:r>
          </a:p>
        </p:txBody>
      </p:sp>
    </p:spTree>
    <p:extLst>
      <p:ext uri="{BB962C8B-B14F-4D97-AF65-F5344CB8AC3E}">
        <p14:creationId xmlns:p14="http://schemas.microsoft.com/office/powerpoint/2010/main" val="3144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 smtClean="0"/>
              <a:t>Send</a:t>
            </a:r>
            <a:r>
              <a:rPr lang="nl-NL" dirty="0" smtClean="0"/>
              <a:t> OBD-II </a:t>
            </a:r>
            <a:r>
              <a:rPr lang="nl-NL" dirty="0" err="1" smtClean="0"/>
              <a:t>message</a:t>
            </a:r>
            <a:endParaRPr lang="nl-NL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90898" y="2793076"/>
            <a:ext cx="5274426" cy="361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92237" y="2294838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smtClean="0"/>
              <a:t>OBD-II message</a:t>
            </a:r>
            <a:endParaRPr lang="en-GB" sz="1800" dirty="0" smtClean="0"/>
          </a:p>
        </p:txBody>
      </p:sp>
    </p:spTree>
    <p:extLst>
      <p:ext uri="{BB962C8B-B14F-4D97-AF65-F5344CB8AC3E}">
        <p14:creationId xmlns:p14="http://schemas.microsoft.com/office/powerpoint/2010/main" val="7974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Former protocol is for sending 1 OBD-II message.</a:t>
            </a:r>
          </a:p>
          <a:p>
            <a:r>
              <a:rPr lang="en-GB" dirty="0" smtClean="0"/>
              <a:t>If multiple messages are to be sent shared secret is established:</a:t>
            </a:r>
          </a:p>
          <a:p>
            <a:pPr lvl="1"/>
            <a:r>
              <a:rPr lang="en-GB" dirty="0" smtClean="0"/>
              <a:t>Elliptic Curve </a:t>
            </a:r>
            <a:r>
              <a:rPr lang="en-GB" dirty="0" err="1" smtClean="0"/>
              <a:t>Diffie</a:t>
            </a:r>
            <a:r>
              <a:rPr lang="en-GB" dirty="0" smtClean="0"/>
              <a:t>-Hellman</a:t>
            </a:r>
          </a:p>
          <a:p>
            <a:r>
              <a:rPr lang="en-GB" dirty="0" smtClean="0"/>
              <a:t>Shared secret used as new symmetric key.</a:t>
            </a:r>
          </a:p>
          <a:p>
            <a:r>
              <a:rPr lang="en-GB" dirty="0" smtClean="0"/>
              <a:t>Every OBD-II message followed by MAC of message using shared symmetric key.</a:t>
            </a:r>
          </a:p>
          <a:p>
            <a:r>
              <a:rPr lang="en-GB" dirty="0" smtClean="0"/>
              <a:t>Periodically new symmetric key established.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9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Current Implementation:</a:t>
            </a:r>
          </a:p>
          <a:p>
            <a:pPr lvl="1"/>
            <a:r>
              <a:rPr lang="en-GB" dirty="0" smtClean="0"/>
              <a:t>Relevant Microcontroller functions explored.</a:t>
            </a:r>
          </a:p>
          <a:p>
            <a:pPr lvl="1"/>
            <a:r>
              <a:rPr lang="en-GB" dirty="0" smtClean="0"/>
              <a:t>2 AVR boards can send and receive CAN messages.</a:t>
            </a:r>
          </a:p>
          <a:p>
            <a:pPr lvl="1"/>
            <a:r>
              <a:rPr lang="en-GB" dirty="0" smtClean="0"/>
              <a:t>Serial link between board and pc (for demo).</a:t>
            </a:r>
          </a:p>
          <a:p>
            <a:pPr lvl="1"/>
            <a:r>
              <a:rPr lang="en-GB" dirty="0" smtClean="0"/>
              <a:t>Elliptic Curve Library (micro-</a:t>
            </a:r>
            <a:r>
              <a:rPr lang="en-GB" dirty="0" err="1" smtClean="0"/>
              <a:t>ecc</a:t>
            </a:r>
            <a:r>
              <a:rPr lang="en-GB" dirty="0" smtClean="0"/>
              <a:t>) imported and tested (Key Storage).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62291" y="3266902"/>
            <a:ext cx="2755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https://</a:t>
            </a:r>
            <a:r>
              <a:rPr lang="en-GB" sz="1200" dirty="0" err="1"/>
              <a:t>github.com</a:t>
            </a:r>
            <a:r>
              <a:rPr lang="en-GB" sz="1200" dirty="0"/>
              <a:t>/</a:t>
            </a:r>
            <a:r>
              <a:rPr lang="en-GB" sz="1200" dirty="0" err="1"/>
              <a:t>kmackay</a:t>
            </a:r>
            <a:r>
              <a:rPr lang="en-GB" sz="1200" dirty="0"/>
              <a:t>/micro-</a:t>
            </a:r>
            <a:r>
              <a:rPr lang="en-GB" sz="1200" dirty="0" err="1"/>
              <a:t>ecc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89301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Planning next 2 months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94680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Planning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Implementation:</a:t>
            </a:r>
          </a:p>
          <a:p>
            <a:pPr lvl="1"/>
            <a:r>
              <a:rPr lang="en-GB" dirty="0" smtClean="0"/>
              <a:t>Finish Authentication + ECDH protocol.</a:t>
            </a:r>
          </a:p>
          <a:p>
            <a:pPr lvl="1"/>
            <a:r>
              <a:rPr lang="en-GB" dirty="0" smtClean="0"/>
              <a:t>Build permissions table.</a:t>
            </a:r>
          </a:p>
          <a:p>
            <a:pPr lvl="1"/>
            <a:r>
              <a:rPr lang="en-GB" dirty="0" smtClean="0"/>
              <a:t>Tester private key API.</a:t>
            </a:r>
          </a:p>
          <a:p>
            <a:pPr lvl="2"/>
            <a:r>
              <a:rPr lang="en-GB" dirty="0" smtClean="0"/>
              <a:t> represents online API for interacting with private keys.</a:t>
            </a:r>
          </a:p>
          <a:p>
            <a:pPr lvl="2"/>
            <a:r>
              <a:rPr lang="en-GB" dirty="0"/>
              <a:t> </a:t>
            </a:r>
            <a:r>
              <a:rPr lang="en-GB" dirty="0" smtClean="0"/>
              <a:t>This API should be secure!</a:t>
            </a:r>
          </a:p>
          <a:p>
            <a:r>
              <a:rPr lang="en-GB" dirty="0" smtClean="0"/>
              <a:t>Testing.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2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Planning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Writing:</a:t>
            </a:r>
          </a:p>
          <a:p>
            <a:pPr lvl="1"/>
            <a:r>
              <a:rPr lang="en-GB" dirty="0" smtClean="0"/>
              <a:t>Finishing touches: Literary Review, Background (CAN &amp; OBD-II), Contributions, Introduction and Abstract.</a:t>
            </a:r>
          </a:p>
          <a:p>
            <a:pPr lvl="1"/>
            <a:r>
              <a:rPr lang="en-GB" dirty="0" smtClean="0"/>
              <a:t>OBD-II Access control (explanation of implemented protocol).</a:t>
            </a:r>
          </a:p>
          <a:p>
            <a:pPr lvl="1"/>
            <a:r>
              <a:rPr lang="en-GB" dirty="0" smtClean="0"/>
              <a:t>Formulation and interpretation of test results.</a:t>
            </a:r>
          </a:p>
          <a:p>
            <a:pPr lvl="1"/>
            <a:r>
              <a:rPr lang="en-GB" dirty="0" smtClean="0"/>
              <a:t>Conclusion.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Questions?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92849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7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On Board Diagnostics Protocol. </a:t>
            </a:r>
          </a:p>
          <a:p>
            <a:pPr lvl="1"/>
            <a:r>
              <a:rPr lang="en-GB"/>
              <a:t>Help </a:t>
            </a:r>
            <a:r>
              <a:rPr lang="en-GB" smtClean="0"/>
              <a:t>Technicians Diagnose </a:t>
            </a:r>
            <a:r>
              <a:rPr lang="en-GB"/>
              <a:t>and Repair Complex Problems </a:t>
            </a:r>
            <a:endParaRPr lang="en-GB" smtClean="0"/>
          </a:p>
          <a:p>
            <a:pPr lvl="1"/>
            <a:r>
              <a:rPr lang="en-GB" smtClean="0"/>
              <a:t>Allows access to vehicle subsystems via connector.</a:t>
            </a:r>
          </a:p>
          <a:p>
            <a:pPr lvl="1"/>
            <a:r>
              <a:rPr lang="en-GB" smtClean="0"/>
              <a:t>Introduces parameter ID’s (PID) to request data from ECU’s.</a:t>
            </a:r>
          </a:p>
          <a:p>
            <a:pPr lvl="1"/>
            <a:r>
              <a:rPr lang="en-GB" smtClean="0"/>
              <a:t>PID manufacturer and model specific.</a:t>
            </a:r>
          </a:p>
          <a:p>
            <a:pPr lvl="1"/>
            <a:r>
              <a:rPr lang="en-GB" smtClean="0"/>
              <a:t>Works with multiple signalling protocols, but CAN mostly used.</a:t>
            </a:r>
          </a:p>
          <a:p>
            <a:pPr lvl="1"/>
            <a:endParaRPr lang="en-GB" smtClean="0"/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631" y="4291978"/>
            <a:ext cx="3020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/>
              <a:t>https://</a:t>
            </a:r>
            <a:r>
              <a:rPr lang="en-GB" sz="1000" err="1"/>
              <a:t>en.wikipedia.org</a:t>
            </a:r>
            <a:r>
              <a:rPr lang="en-GB" sz="1000"/>
              <a:t>/wiki/On-</a:t>
            </a:r>
            <a:r>
              <a:rPr lang="en-GB" sz="1000" err="1"/>
              <a:t>board_diagnostics</a:t>
            </a:r>
            <a:endParaRPr lang="en-GB" sz="1000" smtClean="0"/>
          </a:p>
        </p:txBody>
      </p:sp>
    </p:spTree>
    <p:extLst>
      <p:ext uri="{BB962C8B-B14F-4D97-AF65-F5344CB8AC3E}">
        <p14:creationId xmlns:p14="http://schemas.microsoft.com/office/powerpoint/2010/main" val="13671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4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652528" y="1539791"/>
            <a:ext cx="463809" cy="596727"/>
          </a:xfrm>
          <a:prstGeom prst="straightConnector1">
            <a:avLst/>
          </a:prstGeom>
          <a:ln w="3175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31211" y="1079383"/>
            <a:ext cx="1582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OBD-II</a:t>
            </a:r>
          </a:p>
          <a:p>
            <a:pPr algn="ctr"/>
            <a:r>
              <a:rPr lang="en-GB" sz="1200" smtClean="0"/>
              <a:t>Data Link Connector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5" y="2995704"/>
            <a:ext cx="2311416" cy="173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413921" y="2488353"/>
            <a:ext cx="0" cy="520854"/>
          </a:xfrm>
          <a:prstGeom prst="straightConnector1">
            <a:avLst/>
          </a:prstGeom>
          <a:ln w="3175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42477" y="3009207"/>
            <a:ext cx="94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Diagnostic </a:t>
            </a:r>
          </a:p>
          <a:p>
            <a:pPr algn="ctr"/>
            <a:r>
              <a:rPr lang="en-GB" sz="1200" smtClean="0"/>
              <a:t>Scan Tool</a:t>
            </a:r>
          </a:p>
        </p:txBody>
      </p:sp>
    </p:spTree>
    <p:extLst>
      <p:ext uri="{BB962C8B-B14F-4D97-AF65-F5344CB8AC3E}">
        <p14:creationId xmlns:p14="http://schemas.microsoft.com/office/powerpoint/2010/main" val="611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50153"/>
            <a:ext cx="8753475" cy="3429983"/>
          </a:xfrm>
        </p:spPr>
        <p:txBody>
          <a:bodyPr/>
          <a:lstStyle/>
          <a:p>
            <a:pPr lvl="1"/>
            <a:r>
              <a:rPr lang="en-GB" smtClean="0"/>
              <a:t>Scan Tools.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" y="1762972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50369"/>
            <a:ext cx="2368140" cy="2368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01" y="167911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9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94065" y="2426790"/>
            <a:ext cx="2104275" cy="1097807"/>
          </a:xfrm>
          <a:prstGeom prst="straightConnector1">
            <a:avLst/>
          </a:prstGeom>
          <a:ln w="3175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74101" y="3370708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smtClean="0"/>
              <a:t>CAN Bus</a:t>
            </a:r>
          </a:p>
        </p:txBody>
      </p:sp>
    </p:spTree>
    <p:extLst>
      <p:ext uri="{BB962C8B-B14F-4D97-AF65-F5344CB8AC3E}">
        <p14:creationId xmlns:p14="http://schemas.microsoft.com/office/powerpoint/2010/main" val="9072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Controller Area Network.</a:t>
            </a:r>
          </a:p>
          <a:p>
            <a:pPr lvl="1"/>
            <a:r>
              <a:rPr lang="en-GB" smtClean="0"/>
              <a:t>Bus allowing communications between ECU’s inside the vehicle.</a:t>
            </a:r>
          </a:p>
          <a:p>
            <a:pPr lvl="1"/>
            <a:r>
              <a:rPr lang="en-GB" smtClean="0"/>
              <a:t>Message Based Protocol (Frame).</a:t>
            </a:r>
          </a:p>
          <a:p>
            <a:pPr lvl="1"/>
            <a:r>
              <a:rPr lang="en-GB" smtClean="0"/>
              <a:t>Carrier Sense Multiple Access with Collision Avoidance (CSMA/CA).</a:t>
            </a:r>
          </a:p>
          <a:p>
            <a:pPr lvl="1"/>
            <a:r>
              <a:rPr lang="en-GB" smtClean="0"/>
              <a:t>Not only communications protocol implemented in vehicles (</a:t>
            </a:r>
            <a:r>
              <a:rPr lang="en-GB" err="1" smtClean="0"/>
              <a:t>cf</a:t>
            </a:r>
            <a:r>
              <a:rPr lang="en-GB" smtClean="0"/>
              <a:t> LIN, MOST) but most common.</a:t>
            </a:r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988" y="4516103"/>
            <a:ext cx="2319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/>
              <a:t>https://</a:t>
            </a:r>
            <a:r>
              <a:rPr lang="en-GB" sz="1000" err="1"/>
              <a:t>en.wikipedia.org</a:t>
            </a:r>
            <a:r>
              <a:rPr lang="en-GB" sz="1000"/>
              <a:t>/wiki/</a:t>
            </a:r>
            <a:r>
              <a:rPr lang="en-GB" sz="1000" err="1"/>
              <a:t>CAN_bus</a:t>
            </a:r>
            <a:endParaRPr lang="en-GB" sz="1000" smtClean="0"/>
          </a:p>
        </p:txBody>
      </p:sp>
    </p:spTree>
    <p:extLst>
      <p:ext uri="{BB962C8B-B14F-4D97-AF65-F5344CB8AC3E}">
        <p14:creationId xmlns:p14="http://schemas.microsoft.com/office/powerpoint/2010/main" val="209814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mtClean="0"/>
              <a:t>Security Issues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19964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Security Issues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11496" y="856211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321477" y="1338226"/>
            <a:ext cx="8501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’</a:t>
            </a:r>
            <a:r>
              <a:rPr lang="en-US" sz="2400" b="1" smtClean="0"/>
              <a:t>CAN</a:t>
            </a:r>
            <a:r>
              <a:rPr lang="en-US" sz="2400" b="1"/>
              <a:t>, by design, offers no protection from </a:t>
            </a:r>
            <a:r>
              <a:rPr lang="en-US" sz="2400" b="1" smtClean="0"/>
              <a:t>manipulation</a:t>
            </a:r>
            <a:r>
              <a:rPr lang="en-US" sz="2400" smtClean="0"/>
              <a:t>’</a:t>
            </a:r>
            <a:r>
              <a:rPr lang="en-US" sz="1800" smtClean="0"/>
              <a:t> </a:t>
            </a:r>
          </a:p>
          <a:p>
            <a:pPr algn="ctr"/>
            <a:r>
              <a:rPr lang="en-US" sz="1200" smtClean="0"/>
              <a:t>(</a:t>
            </a:r>
            <a:r>
              <a:rPr lang="en-US" sz="1200"/>
              <a:t>Miller, 2013), (</a:t>
            </a:r>
            <a:r>
              <a:rPr lang="en-US" sz="1200" err="1"/>
              <a:t>Koscher</a:t>
            </a:r>
            <a:r>
              <a:rPr lang="en-US" sz="1200"/>
              <a:t>, 2010) </a:t>
            </a:r>
          </a:p>
          <a:p>
            <a:pPr algn="ctr"/>
            <a:endParaRPr lang="en-US" sz="1200" err="1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mtClean="0"/>
          </a:p>
          <a:p>
            <a:endParaRPr lang="en-US"/>
          </a:p>
          <a:p>
            <a:r>
              <a:rPr lang="en-US" smtClean="0"/>
              <a:t>No source address =&gt; No certainty about origin.</a:t>
            </a:r>
          </a:p>
          <a:p>
            <a:r>
              <a:rPr lang="en-US" smtClean="0"/>
              <a:t>Broadcast nature =&gt; Information Disclosure.</a:t>
            </a:r>
          </a:p>
          <a:p>
            <a:r>
              <a:rPr lang="en-US" smtClean="0"/>
              <a:t>Prioritized ID’s =&gt; Denial of Service.</a:t>
            </a:r>
          </a:p>
          <a:p>
            <a:r>
              <a:rPr lang="en-US" smtClean="0"/>
              <a:t>No support for encryption or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6228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imec rebranded">
  <a:themeElements>
    <a:clrScheme name="Aangepast 2">
      <a:dk1>
        <a:srgbClr val="262626"/>
      </a:dk1>
      <a:lt1>
        <a:srgbClr val="FFFFFF"/>
      </a:lt1>
      <a:dk2>
        <a:srgbClr val="4A9CC2"/>
      </a:dk2>
      <a:lt2>
        <a:srgbClr val="929497"/>
      </a:lt2>
      <a:accent1>
        <a:srgbClr val="4BC3AD"/>
      </a:accent1>
      <a:accent2>
        <a:srgbClr val="006994"/>
      </a:accent2>
      <a:accent3>
        <a:srgbClr val="AFDFF9"/>
      </a:accent3>
      <a:accent4>
        <a:srgbClr val="9DC34B"/>
      </a:accent4>
      <a:accent5>
        <a:srgbClr val="C34B61"/>
      </a:accent5>
      <a:accent6>
        <a:srgbClr val="714BC3"/>
      </a:accent6>
      <a:hlink>
        <a:srgbClr val="4A9CC2"/>
      </a:hlink>
      <a:folHlink>
        <a:srgbClr val="006994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DCC5ABA5-24D7-4FD5-A411-616C7DEE587D}" vid="{7514B14F-80A4-4302-B381-6B6F69C34F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74E096FEF6E440BF8EA16CF11E129B" ma:contentTypeVersion="0" ma:contentTypeDescription="Create a new document." ma:contentTypeScope="" ma:versionID="a0adfe3406d0fa8ca32fd3e42d8d3b3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ED42DB-2592-4949-BBA7-317B7328A7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53267F-F1DF-4325-B2F1-079A22EB75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761B41-BE96-4043-AC88-57E7DC1249BF}">
  <ds:schemaRefs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DistriNet-KUL_presentation</Template>
  <TotalTime>24587</TotalTime>
  <Words>5659</Words>
  <Application>Microsoft Macintosh PowerPoint</Application>
  <PresentationFormat>On-screen Show (16:9)</PresentationFormat>
  <Paragraphs>1212</Paragraphs>
  <Slides>129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5" baseType="lpstr">
      <vt:lpstr>Calibri</vt:lpstr>
      <vt:lpstr>Courier New</vt:lpstr>
      <vt:lpstr>Gill Sans MT</vt:lpstr>
      <vt:lpstr>Latin Modern Roman 12</vt:lpstr>
      <vt:lpstr>Arial</vt:lpstr>
      <vt:lpstr>Office Theme imec rebranded</vt:lpstr>
      <vt:lpstr>Security in Automobiles: Vulnerability and Protection of the on-board diagnostics port (OBD-II)</vt:lpstr>
      <vt:lpstr>Outline</vt:lpstr>
      <vt:lpstr>Introduction</vt:lpstr>
      <vt:lpstr>Introduction – Context</vt:lpstr>
      <vt:lpstr>Introduction – Problem Statement</vt:lpstr>
      <vt:lpstr>Introduction – Problem Statement</vt:lpstr>
      <vt:lpstr>Challenges</vt:lpstr>
      <vt:lpstr>Contribution</vt:lpstr>
      <vt:lpstr>Background</vt:lpstr>
      <vt:lpstr>Background – Intra vehicle networks</vt:lpstr>
      <vt:lpstr>Background – CAN</vt:lpstr>
      <vt:lpstr>Background – CAN</vt:lpstr>
      <vt:lpstr>Background – OBD-II</vt:lpstr>
      <vt:lpstr>Background – OBD-II</vt:lpstr>
      <vt:lpstr>Securing the OBD-II port</vt:lpstr>
      <vt:lpstr>Attacker Model</vt:lpstr>
      <vt:lpstr>Securing the OBD-II port – Role Based Access Control</vt:lpstr>
      <vt:lpstr>Securing the OBD-II port</vt:lpstr>
      <vt:lpstr>Securing the OBD-II port</vt:lpstr>
      <vt:lpstr>Securing the OBD-II port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Evaluation</vt:lpstr>
      <vt:lpstr>Evaluation</vt:lpstr>
      <vt:lpstr>Evaluation</vt:lpstr>
      <vt:lpstr>Evaluation</vt:lpstr>
      <vt:lpstr>Conclusion</vt:lpstr>
      <vt:lpstr>Conclusion</vt:lpstr>
      <vt:lpstr>Thank you!</vt:lpstr>
      <vt:lpstr>Questions?</vt:lpstr>
      <vt:lpstr>XImplementation</vt:lpstr>
      <vt:lpstr>XImplementation</vt:lpstr>
      <vt:lpstr>XImplementation</vt:lpstr>
      <vt:lpstr>XBackground – Software Security Preliminaries</vt:lpstr>
      <vt:lpstr>Background – CAN</vt:lpstr>
      <vt:lpstr>XBackground – Intra vehicle networks</vt:lpstr>
      <vt:lpstr>Evaluation</vt:lpstr>
      <vt:lpstr>Attacker Model</vt:lpstr>
      <vt:lpstr>Securing the OBD-II port</vt:lpstr>
      <vt:lpstr>Attacker Model – Remote Session Hijacking</vt:lpstr>
      <vt:lpstr>Attacker Model – Physical Access</vt:lpstr>
      <vt:lpstr>Background – OBD-II</vt:lpstr>
      <vt:lpstr>Background – OBD-II</vt:lpstr>
      <vt:lpstr>Background – OBD-II</vt:lpstr>
      <vt:lpstr>Background – OBD-II</vt:lpstr>
      <vt:lpstr>Background – OBD-II</vt:lpstr>
      <vt:lpstr>Background – CAN</vt:lpstr>
      <vt:lpstr>Background – CAN</vt:lpstr>
      <vt:lpstr>Background – CAN</vt:lpstr>
      <vt:lpstr>Background – CAN</vt:lpstr>
      <vt:lpstr>Introduction</vt:lpstr>
      <vt:lpstr>Introduction</vt:lpstr>
      <vt:lpstr>PowerPoint Presentation</vt:lpstr>
      <vt:lpstr>Introduction</vt:lpstr>
      <vt:lpstr>OBD-II</vt:lpstr>
      <vt:lpstr>Security Issues</vt:lpstr>
      <vt:lpstr>Threat Model</vt:lpstr>
      <vt:lpstr>OBD-II Access Control</vt:lpstr>
      <vt:lpstr>Introduction</vt:lpstr>
      <vt:lpstr>Introduction</vt:lpstr>
      <vt:lpstr>Introduction</vt:lpstr>
      <vt:lpstr>Security, Vulnerability and Protection of Vehicular On-board Diagnostics  </vt:lpstr>
      <vt:lpstr>Paper - Introduction</vt:lpstr>
      <vt:lpstr>Paper - Introduction</vt:lpstr>
      <vt:lpstr>Security, Vulnerability and Protection of Vehicular On-board Diagnostics  </vt:lpstr>
      <vt:lpstr>Security Solutions – Seed Key Algorithm</vt:lpstr>
      <vt:lpstr>Security Solutions – Seed Key Algorithm</vt:lpstr>
      <vt:lpstr>Security Solutions – Two Way Authentication</vt:lpstr>
      <vt:lpstr>Security Solutions – Two Way Authentication</vt:lpstr>
      <vt:lpstr>Security Solutions – Timer Method</vt:lpstr>
      <vt:lpstr>Paper – My Issues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Planning next 2 months</vt:lpstr>
      <vt:lpstr>Planning</vt:lpstr>
      <vt:lpstr>Planning</vt:lpstr>
      <vt:lpstr>Questions?</vt:lpstr>
      <vt:lpstr>OBD-II</vt:lpstr>
      <vt:lpstr>OBD-II</vt:lpstr>
      <vt:lpstr>OBD-II</vt:lpstr>
      <vt:lpstr>OBD-II</vt:lpstr>
      <vt:lpstr>OBD-II</vt:lpstr>
      <vt:lpstr>OBD-II</vt:lpstr>
      <vt:lpstr>CAN</vt:lpstr>
      <vt:lpstr>OBD-II</vt:lpstr>
      <vt:lpstr>Security Issues</vt:lpstr>
      <vt:lpstr>Security Issues</vt:lpstr>
      <vt:lpstr>Threat Model</vt:lpstr>
      <vt:lpstr>Proposed Solution: OBD-II Role Based Access Control </vt:lpstr>
      <vt:lpstr>Solution</vt:lpstr>
      <vt:lpstr>Solution</vt:lpstr>
      <vt:lpstr>PowerPoint Presentation</vt:lpstr>
      <vt:lpstr>Solution</vt:lpstr>
      <vt:lpstr>Solution</vt:lpstr>
      <vt:lpstr>Solution</vt:lpstr>
      <vt:lpstr>Planning Next Three Months </vt:lpstr>
      <vt:lpstr>Planning</vt:lpstr>
      <vt:lpstr>Questions? Notes:  - Timing. </vt:lpstr>
      <vt:lpstr>PowerPoint Presentation</vt:lpstr>
      <vt:lpstr>CAN Protocol</vt:lpstr>
      <vt:lpstr>CAN</vt:lpstr>
      <vt:lpstr>CAN Frame</vt:lpstr>
      <vt:lpstr>CAN Bitwise Contention Resolution</vt:lpstr>
      <vt:lpstr>CAN Bitwise Contention Resolution</vt:lpstr>
      <vt:lpstr>CAN Bitwise Contention Resolution</vt:lpstr>
      <vt:lpstr>CAN Bitwise Contention Resolution</vt:lpstr>
      <vt:lpstr>CAN Frame</vt:lpstr>
      <vt:lpstr>OBD-II</vt:lpstr>
      <vt:lpstr>OBD-II</vt:lpstr>
      <vt:lpstr>OBD-II</vt:lpstr>
      <vt:lpstr>Security Issues</vt:lpstr>
      <vt:lpstr>Physical Access</vt:lpstr>
      <vt:lpstr>Bluetooth</vt:lpstr>
      <vt:lpstr>Remote Keyless Entry</vt:lpstr>
      <vt:lpstr>Tire Pressure Monitoring System</vt:lpstr>
      <vt:lpstr>Distributed Software</vt:lpstr>
      <vt:lpstr>Secure Software &amp; Systems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– Project Presentation</dc:title>
  <dc:subject/>
  <dc:creator>Microsoft Office User</dc:creator>
  <cp:keywords/>
  <dc:description/>
  <cp:lastModifiedBy>Microsoft Office User</cp:lastModifiedBy>
  <cp:revision>231</cp:revision>
  <cp:lastPrinted>2018-04-24T23:48:36Z</cp:lastPrinted>
  <dcterms:created xsi:type="dcterms:W3CDTF">2017-11-27T15:19:08Z</dcterms:created>
  <dcterms:modified xsi:type="dcterms:W3CDTF">2019-01-28T21:50:28Z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0x010100BD74E096FEF6E440BF8EA16CF11E129B</vt:lpwstr>
  </property>
</Properties>
</file>